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17" r:id="rId1"/>
  </p:sldMasterIdLst>
  <p:sldIdLst>
    <p:sldId id="257" r:id="rId2"/>
    <p:sldId id="267" r:id="rId3"/>
    <p:sldId id="270" r:id="rId4"/>
    <p:sldId id="269" r:id="rId5"/>
    <p:sldId id="261" r:id="rId6"/>
    <p:sldId id="262" r:id="rId7"/>
    <p:sldId id="271" r:id="rId8"/>
  </p:sldIdLst>
  <p:sldSz cx="12192000" cy="6858000"/>
  <p:notesSz cx="6858000" cy="9144000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81" d="100"/>
          <a:sy n="81" d="100"/>
        </p:scale>
        <p:origin x="96" y="5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C742-C067-4E30-8B19-DE30F2E88486}" type="datetimeFigureOut">
              <a:rPr lang="ar-EG" smtClean="0"/>
              <a:t>02/01/1445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1FED-A997-41D8-B8E3-0604F13CACA7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12589892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C742-C067-4E30-8B19-DE30F2E88486}" type="datetimeFigureOut">
              <a:rPr lang="ar-EG" smtClean="0"/>
              <a:t>02/01/1445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1FED-A997-41D8-B8E3-0604F13CACA7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813783733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C742-C067-4E30-8B19-DE30F2E88486}" type="datetimeFigureOut">
              <a:rPr lang="ar-EG" smtClean="0"/>
              <a:t>02/01/1445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1FED-A997-41D8-B8E3-0604F13CACA7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812710299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C742-C067-4E30-8B19-DE30F2E88486}" type="datetimeFigureOut">
              <a:rPr lang="ar-EG" smtClean="0"/>
              <a:t>02/01/1445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1FED-A997-41D8-B8E3-0604F13CACA7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920469827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C742-C067-4E30-8B19-DE30F2E88486}" type="datetimeFigureOut">
              <a:rPr lang="ar-EG" smtClean="0"/>
              <a:t>02/01/1445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1FED-A997-41D8-B8E3-0604F13CACA7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512017480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C742-C067-4E30-8B19-DE30F2E88486}" type="datetimeFigureOut">
              <a:rPr lang="ar-EG" smtClean="0"/>
              <a:t>02/01/1445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1FED-A997-41D8-B8E3-0604F13CACA7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206785546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C742-C067-4E30-8B19-DE30F2E88486}" type="datetimeFigureOut">
              <a:rPr lang="ar-EG" smtClean="0"/>
              <a:t>02/01/1445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1FED-A997-41D8-B8E3-0604F13CACA7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694944480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C742-C067-4E30-8B19-DE30F2E88486}" type="datetimeFigureOut">
              <a:rPr lang="ar-EG" smtClean="0"/>
              <a:t>02/01/1445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1FED-A997-41D8-B8E3-0604F13CACA7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771229340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C742-C067-4E30-8B19-DE30F2E88486}" type="datetimeFigureOut">
              <a:rPr lang="ar-EG" smtClean="0"/>
              <a:t>02/01/1445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1FED-A997-41D8-B8E3-0604F13CACA7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32232444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C742-C067-4E30-8B19-DE30F2E88486}" type="datetimeFigureOut">
              <a:rPr lang="ar-EG" smtClean="0"/>
              <a:t>02/01/1445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1FED-A997-41D8-B8E3-0604F13CACA7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51321660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C742-C067-4E30-8B19-DE30F2E88486}" type="datetimeFigureOut">
              <a:rPr lang="ar-EG" smtClean="0"/>
              <a:t>02/01/1445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1FED-A997-41D8-B8E3-0604F13CACA7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63108966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C742-C067-4E30-8B19-DE30F2E88486}" type="datetimeFigureOut">
              <a:rPr lang="ar-EG" smtClean="0"/>
              <a:t>02/01/1445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65F41FED-A997-41D8-B8E3-0604F13CACA7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711594679"/>
      </p:ext>
    </p:extLst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C742-C067-4E30-8B19-DE30F2E88486}" type="datetimeFigureOut">
              <a:rPr lang="ar-EG" smtClean="0"/>
              <a:t>02/01/1445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1FED-A997-41D8-B8E3-0604F13CACA7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4215783333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C742-C067-4E30-8B19-DE30F2E88486}" type="datetimeFigureOut">
              <a:rPr lang="ar-EG" smtClean="0"/>
              <a:t>02/01/1445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1FED-A997-41D8-B8E3-0604F13CACA7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4059985999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C742-C067-4E30-8B19-DE30F2E88486}" type="datetimeFigureOut">
              <a:rPr lang="ar-EG" smtClean="0"/>
              <a:t>02/01/1445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1FED-A997-41D8-B8E3-0604F13CACA7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366677301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C742-C067-4E30-8B19-DE30F2E88486}" type="datetimeFigureOut">
              <a:rPr lang="ar-EG" smtClean="0"/>
              <a:t>02/01/1445</a:t>
            </a:fld>
            <a:endParaRPr lang="ar-E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1FED-A997-41D8-B8E3-0604F13CACA7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82398784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C742-C067-4E30-8B19-DE30F2E88486}" type="datetimeFigureOut">
              <a:rPr lang="ar-EG" smtClean="0"/>
              <a:t>02/01/1445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1FED-A997-41D8-B8E3-0604F13CACA7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132442108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C742-C067-4E30-8B19-DE30F2E88486}" type="datetimeFigureOut">
              <a:rPr lang="ar-EG" smtClean="0"/>
              <a:t>02/01/1445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1FED-A997-41D8-B8E3-0604F13CACA7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749627420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C742-C067-4E30-8B19-DE30F2E88486}" type="datetimeFigureOut">
              <a:rPr lang="ar-EG" smtClean="0"/>
              <a:t>02/01/1445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1FED-A997-41D8-B8E3-0604F13CACA7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780465778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AC742-C067-4E30-8B19-DE30F2E88486}" type="datetimeFigureOut">
              <a:rPr lang="ar-EG" smtClean="0"/>
              <a:t>02/01/1445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41FED-A997-41D8-B8E3-0604F13CACA7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527241595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A6AC742-C067-4E30-8B19-DE30F2E88486}" type="datetimeFigureOut">
              <a:rPr lang="ar-EG" smtClean="0"/>
              <a:t>02/01/1445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5F41FED-A997-41D8-B8E3-0604F13CACA7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582303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  <p:sldLayoutId id="2147483734" r:id="rId17"/>
    <p:sldLayoutId id="2147483661" r:id="rId18"/>
    <p:sldLayoutId id="2147483662" r:id="rId19"/>
    <p:sldLayoutId id="2147483660" r:id="rId20"/>
  </p:sldLayoutIdLst>
  <p:transition spd="slow">
    <p:push dir="u"/>
  </p:transition>
  <p:txStyles>
    <p:titleStyle>
      <a:lvl1pPr algn="ctr" defTabSz="457200" rtl="1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5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EG" sz="4800" dirty="0">
                <a:latin typeface="Arial" panose="020B0604020202020204" pitchFamily="34" charset="0"/>
                <a:cs typeface="Arial" panose="020B0604020202020204" pitchFamily="34" charset="0"/>
              </a:rPr>
              <a:t>المادة : رياضيات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ar-EG" altLang="ar-EG" sz="5100" b="1" dirty="0">
                <a:latin typeface="Arial" panose="020B0604020202020204" pitchFamily="34" charset="0"/>
                <a:cs typeface="Arial" panose="020B0604020202020204" pitchFamily="34" charset="0"/>
              </a:rPr>
              <a:t>عنوان : الدرس</a:t>
            </a:r>
            <a:endParaRPr lang="ar-SA" altLang="ar-EG" sz="5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ar-SA" altLang="ar-EG" sz="5100" b="1">
                <a:latin typeface="Arial" panose="020B0604020202020204" pitchFamily="34" charset="0"/>
                <a:cs typeface="Arial" panose="020B0604020202020204" pitchFamily="34" charset="0"/>
              </a:rPr>
              <a:t>مساحة </a:t>
            </a:r>
            <a:r>
              <a:rPr lang="ar-SA" altLang="ar-EG" sz="5100" b="1" dirty="0">
                <a:latin typeface="Arial" panose="020B0604020202020204" pitchFamily="34" charset="0"/>
                <a:cs typeface="Arial" panose="020B0604020202020204" pitchFamily="34" charset="0"/>
              </a:rPr>
              <a:t>المستطيل </a:t>
            </a:r>
            <a:endParaRPr lang="ar-EG" altLang="ar-EG" sz="5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ar-EG" altLang="ar-EG" sz="5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545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explode.wav"/>
          </p:stSnd>
        </p:sndAc>
      </p:transition>
    </mc:Choice>
    <mc:Fallback xmlns="">
      <p:transition spd="slow">
        <p:fade/>
        <p:sndAc>
          <p:stSnd>
            <p:snd r:embed="rId3" name="explod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981076"/>
            <a:ext cx="7772400" cy="1439863"/>
          </a:xfrm>
        </p:spPr>
        <p:txBody>
          <a:bodyPr>
            <a:normAutofit/>
          </a:bodyPr>
          <a:lstStyle/>
          <a:p>
            <a:r>
              <a:rPr lang="ar-SA" altLang="ar-EG" dirty="0">
                <a:latin typeface="Arial" panose="020B0604020202020204" pitchFamily="34" charset="0"/>
                <a:cs typeface="Arial" panose="020B0604020202020204" pitchFamily="34" charset="0"/>
              </a:rPr>
              <a:t>مساحة المستطيل </a:t>
            </a:r>
            <a:r>
              <a:rPr lang="ar-EG" altLang="ar-EG" dirty="0">
                <a:latin typeface="Arial" panose="020B0604020202020204" pitchFamily="34" charset="0"/>
                <a:cs typeface="Arial" panose="020B0604020202020204" pitchFamily="34" charset="0"/>
              </a:rPr>
              <a:t>الأول</a:t>
            </a:r>
            <a:endParaRPr lang="en-US" altLang="ar-E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36826"/>
            <a:ext cx="8820150" cy="4321175"/>
          </a:xfrm>
        </p:spPr>
        <p:txBody>
          <a:bodyPr/>
          <a:lstStyle/>
          <a:p>
            <a:endParaRPr lang="ar-EG" altLang="ar-EG" sz="3600" dirty="0"/>
          </a:p>
          <a:p>
            <a:endParaRPr lang="ar-EG" altLang="ar-EG" sz="3600" dirty="0"/>
          </a:p>
          <a:p>
            <a:endParaRPr lang="ar-EG" altLang="ar-EG" sz="3600" dirty="0"/>
          </a:p>
          <a:p>
            <a:r>
              <a:rPr lang="ar-SA" altLang="ar-EG" sz="3600" dirty="0">
                <a:latin typeface="Arial" panose="020B0604020202020204" pitchFamily="34" charset="0"/>
                <a:cs typeface="Arial" panose="020B0604020202020204" pitchFamily="34" charset="0"/>
              </a:rPr>
              <a:t>مساحة المستطيل  </a:t>
            </a:r>
            <a:r>
              <a:rPr lang="ar-EG" altLang="ar-EG" sz="3600" dirty="0">
                <a:latin typeface="Arial" panose="020B0604020202020204" pitchFamily="34" charset="0"/>
                <a:cs typeface="Arial" panose="020B0604020202020204" pitchFamily="34" charset="0"/>
              </a:rPr>
              <a:t>= 6 </a:t>
            </a:r>
            <a:r>
              <a:rPr lang="ar-SA" altLang="ar-EG" sz="3600" dirty="0">
                <a:latin typeface="Arial" panose="020B0604020202020204" pitchFamily="34" charset="0"/>
                <a:cs typeface="Arial" panose="020B0604020202020204" pitchFamily="34" charset="0"/>
              </a:rPr>
              <a:t>سم</a:t>
            </a:r>
            <a:r>
              <a:rPr lang="ar-SA" altLang="ar-EG" sz="32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ar-EG" altLang="ar-EG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ar-EG" altLang="ar-EG" sz="3600" dirty="0">
                <a:latin typeface="Arial" panose="020B0604020202020204" pitchFamily="34" charset="0"/>
                <a:cs typeface="Arial" panose="020B0604020202020204" pitchFamily="34" charset="0"/>
              </a:rPr>
              <a:t>و</a:t>
            </a:r>
            <a:r>
              <a:rPr lang="ar-SA" altLang="ar-EG" sz="3600" dirty="0">
                <a:latin typeface="Arial" panose="020B0604020202020204" pitchFamily="34" charset="0"/>
                <a:cs typeface="Arial" panose="020B0604020202020204" pitchFamily="34" charset="0"/>
              </a:rPr>
              <a:t> نلاحظ أن طوله </a:t>
            </a:r>
            <a:r>
              <a:rPr lang="ar-EG" altLang="ar-EG" sz="36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ar-SA" altLang="ar-EG" sz="3600" dirty="0">
                <a:latin typeface="Arial" panose="020B0604020202020204" pitchFamily="34" charset="0"/>
                <a:cs typeface="Arial" panose="020B0604020202020204" pitchFamily="34" charset="0"/>
              </a:rPr>
              <a:t>سم وعرضه 2سم</a:t>
            </a:r>
          </a:p>
          <a:p>
            <a:endParaRPr lang="ar-EG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538231" y="2731325"/>
            <a:ext cx="1794686" cy="11051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ar-EG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 flipH="1">
            <a:off x="5565601" y="3283923"/>
            <a:ext cx="1773350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ar-EG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7332917" y="2731325"/>
            <a:ext cx="0" cy="1105196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ar-EG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6099315" y="2737419"/>
            <a:ext cx="0" cy="1105196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ar-EG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6732734" y="2737419"/>
            <a:ext cx="0" cy="1105196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ar-EG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098902"/>
      </p:ext>
    </p:extLst>
  </p:cSld>
  <p:clrMapOvr>
    <a:masterClrMapping/>
  </p:clrMapOvr>
  <p:transition spd="slow">
    <p:cover dir="r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uiExpand="1" build="p"/>
      <p:bldP spid="2052" grpId="0" animBg="1"/>
      <p:bldP spid="2058" grpId="0" animBg="1"/>
      <p:bldP spid="2059" grpId="0" animBg="1"/>
      <p:bldP spid="206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981076"/>
            <a:ext cx="7772400" cy="1439863"/>
          </a:xfrm>
        </p:spPr>
        <p:txBody>
          <a:bodyPr>
            <a:normAutofit/>
          </a:bodyPr>
          <a:lstStyle/>
          <a:p>
            <a:r>
              <a:rPr lang="ar-SA" altLang="ar-EG" dirty="0">
                <a:latin typeface="Arial" panose="020B0604020202020204" pitchFamily="34" charset="0"/>
                <a:cs typeface="Arial" panose="020B0604020202020204" pitchFamily="34" charset="0"/>
              </a:rPr>
              <a:t>مساحة المستطيل </a:t>
            </a:r>
            <a:r>
              <a:rPr lang="ar-EG" altLang="ar-EG" dirty="0" err="1">
                <a:latin typeface="Arial" panose="020B0604020202020204" pitchFamily="34" charset="0"/>
                <a:cs typeface="Arial" panose="020B0604020202020204" pitchFamily="34" charset="0"/>
              </a:rPr>
              <a:t>الثانى</a:t>
            </a:r>
            <a:endParaRPr lang="en-US" altLang="ar-E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36826"/>
            <a:ext cx="8820150" cy="4321175"/>
          </a:xfrm>
        </p:spPr>
        <p:txBody>
          <a:bodyPr>
            <a:normAutofit fontScale="92500" lnSpcReduction="20000"/>
          </a:bodyPr>
          <a:lstStyle/>
          <a:p>
            <a:endParaRPr lang="ar-EG" altLang="ar-EG" sz="3600" dirty="0"/>
          </a:p>
          <a:p>
            <a:endParaRPr lang="ar-EG" altLang="ar-EG" sz="3600" dirty="0"/>
          </a:p>
          <a:p>
            <a:endParaRPr lang="ar-EG" altLang="ar-EG" sz="3600" dirty="0"/>
          </a:p>
          <a:p>
            <a:endParaRPr lang="ar-EG" altLang="ar-EG" sz="3600" dirty="0"/>
          </a:p>
          <a:p>
            <a:endParaRPr lang="ar-EG" altLang="ar-EG" sz="3600" dirty="0"/>
          </a:p>
          <a:p>
            <a:r>
              <a:rPr lang="ar-SA" altLang="ar-EG" sz="3600" dirty="0">
                <a:latin typeface="Arial" panose="020B0604020202020204" pitchFamily="34" charset="0"/>
                <a:cs typeface="Arial" panose="020B0604020202020204" pitchFamily="34" charset="0"/>
              </a:rPr>
              <a:t>مساحة المستطيل  </a:t>
            </a:r>
            <a:r>
              <a:rPr lang="ar-EG" altLang="ar-EG" sz="3600" dirty="0">
                <a:latin typeface="Arial" panose="020B0604020202020204" pitchFamily="34" charset="0"/>
                <a:cs typeface="Arial" panose="020B0604020202020204" pitchFamily="34" charset="0"/>
              </a:rPr>
              <a:t>= 15 </a:t>
            </a:r>
            <a:r>
              <a:rPr lang="ar-SA" altLang="ar-EG" sz="3600" dirty="0">
                <a:latin typeface="Arial" panose="020B0604020202020204" pitchFamily="34" charset="0"/>
                <a:cs typeface="Arial" panose="020B0604020202020204" pitchFamily="34" charset="0"/>
              </a:rPr>
              <a:t>سم</a:t>
            </a:r>
            <a:r>
              <a:rPr lang="ar-SA" altLang="ar-EG" sz="32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ar-EG" altLang="ar-EG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ar-EG" altLang="ar-EG" sz="3600" dirty="0">
                <a:latin typeface="Arial" panose="020B0604020202020204" pitchFamily="34" charset="0"/>
                <a:cs typeface="Arial" panose="020B0604020202020204" pitchFamily="34" charset="0"/>
              </a:rPr>
              <a:t>و</a:t>
            </a:r>
            <a:r>
              <a:rPr lang="ar-SA" altLang="ar-EG" sz="3600" dirty="0">
                <a:latin typeface="Arial" panose="020B0604020202020204" pitchFamily="34" charset="0"/>
                <a:cs typeface="Arial" panose="020B0604020202020204" pitchFamily="34" charset="0"/>
              </a:rPr>
              <a:t> نلاحظ أن طوله </a:t>
            </a:r>
            <a:r>
              <a:rPr lang="ar-EG" altLang="ar-EG" sz="36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ar-SA" altLang="ar-EG" sz="3600" dirty="0">
                <a:latin typeface="Arial" panose="020B0604020202020204" pitchFamily="34" charset="0"/>
                <a:cs typeface="Arial" panose="020B0604020202020204" pitchFamily="34" charset="0"/>
              </a:rPr>
              <a:t>سم وعرضه </a:t>
            </a:r>
            <a:r>
              <a:rPr lang="ar-EG" altLang="ar-EG" sz="36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ar-SA" altLang="ar-EG" sz="3600" dirty="0">
                <a:latin typeface="Arial" panose="020B0604020202020204" pitchFamily="34" charset="0"/>
                <a:cs typeface="Arial" panose="020B0604020202020204" pitchFamily="34" charset="0"/>
              </a:rPr>
              <a:t>سم</a:t>
            </a:r>
          </a:p>
          <a:p>
            <a:endParaRPr lang="ar-EG" sz="3600" dirty="0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4727575" y="3241965"/>
            <a:ext cx="3133890" cy="17575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ar-EG"/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 flipH="1">
            <a:off x="4727575" y="3825425"/>
            <a:ext cx="3133890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ar-EG"/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 flipH="1">
            <a:off x="4727575" y="4406391"/>
            <a:ext cx="3133890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ar-EG"/>
          </a:p>
        </p:txBody>
      </p:sp>
      <p:sp>
        <p:nvSpPr>
          <p:cNvPr id="21" name="Line 21"/>
          <p:cNvSpPr>
            <a:spLocks noChangeShapeType="1"/>
          </p:cNvSpPr>
          <p:nvPr/>
        </p:nvSpPr>
        <p:spPr bwMode="auto">
          <a:xfrm>
            <a:off x="7252502" y="3241965"/>
            <a:ext cx="0" cy="1753991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ar-EG"/>
          </a:p>
        </p:txBody>
      </p:sp>
      <p:sp>
        <p:nvSpPr>
          <p:cNvPr id="22" name="Line 22"/>
          <p:cNvSpPr>
            <a:spLocks noChangeShapeType="1"/>
          </p:cNvSpPr>
          <p:nvPr/>
        </p:nvSpPr>
        <p:spPr bwMode="auto">
          <a:xfrm>
            <a:off x="5952773" y="3241965"/>
            <a:ext cx="0" cy="1753991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ar-EG"/>
          </a:p>
        </p:txBody>
      </p:sp>
      <p:sp>
        <p:nvSpPr>
          <p:cNvPr id="23" name="Line 23"/>
          <p:cNvSpPr>
            <a:spLocks noChangeShapeType="1"/>
          </p:cNvSpPr>
          <p:nvPr/>
        </p:nvSpPr>
        <p:spPr bwMode="auto">
          <a:xfrm>
            <a:off x="5303819" y="3241965"/>
            <a:ext cx="0" cy="1753991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ar-EG"/>
          </a:p>
        </p:txBody>
      </p:sp>
      <p:sp>
        <p:nvSpPr>
          <p:cNvPr id="24" name="Line 24"/>
          <p:cNvSpPr>
            <a:spLocks noChangeShapeType="1"/>
          </p:cNvSpPr>
          <p:nvPr/>
        </p:nvSpPr>
        <p:spPr bwMode="auto">
          <a:xfrm>
            <a:off x="6610817" y="3241965"/>
            <a:ext cx="0" cy="1753991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57239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  <p:sndAc>
          <p:stSnd>
            <p:snd r:embed="rId2" name="hammer.wav"/>
          </p:stSnd>
        </p:sndAc>
      </p:transition>
    </mc:Choice>
    <mc:Fallback xmlns="">
      <p:transition spd="slow">
        <p:fade/>
        <p:sndAc>
          <p:stSnd>
            <p:snd r:embed="rId3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981076"/>
            <a:ext cx="7772400" cy="1439863"/>
          </a:xfrm>
        </p:spPr>
        <p:txBody>
          <a:bodyPr>
            <a:normAutofit/>
          </a:bodyPr>
          <a:lstStyle/>
          <a:p>
            <a:r>
              <a:rPr lang="ar-SA" altLang="ar-EG" dirty="0">
                <a:latin typeface="Arial" panose="020B0604020202020204" pitchFamily="34" charset="0"/>
                <a:cs typeface="Arial" panose="020B0604020202020204" pitchFamily="34" charset="0"/>
              </a:rPr>
              <a:t>مساحة المستطيل </a:t>
            </a:r>
            <a:r>
              <a:rPr lang="ar-EG" altLang="ar-EG" dirty="0">
                <a:latin typeface="Arial" panose="020B0604020202020204" pitchFamily="34" charset="0"/>
                <a:cs typeface="Arial" panose="020B0604020202020204" pitchFamily="34" charset="0"/>
              </a:rPr>
              <a:t>الثالث</a:t>
            </a:r>
            <a:endParaRPr lang="en-US" altLang="ar-E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36826"/>
            <a:ext cx="8820150" cy="4321175"/>
          </a:xfrm>
        </p:spPr>
        <p:txBody>
          <a:bodyPr>
            <a:normAutofit fontScale="92500" lnSpcReduction="20000"/>
          </a:bodyPr>
          <a:lstStyle/>
          <a:p>
            <a:endParaRPr lang="ar-EG" altLang="ar-EG" sz="3600" dirty="0"/>
          </a:p>
          <a:p>
            <a:endParaRPr lang="ar-EG" altLang="ar-EG" sz="3600" dirty="0"/>
          </a:p>
          <a:p>
            <a:endParaRPr lang="ar-EG" altLang="ar-EG" sz="3600" dirty="0"/>
          </a:p>
          <a:p>
            <a:endParaRPr lang="ar-EG" altLang="ar-EG" sz="3600" dirty="0"/>
          </a:p>
          <a:p>
            <a:endParaRPr lang="ar-EG" altLang="ar-EG" sz="3600" dirty="0"/>
          </a:p>
          <a:p>
            <a:r>
              <a:rPr lang="ar-SA" altLang="ar-EG" sz="3600" dirty="0">
                <a:latin typeface="Arial" panose="020B0604020202020204" pitchFamily="34" charset="0"/>
                <a:cs typeface="Arial" panose="020B0604020202020204" pitchFamily="34" charset="0"/>
              </a:rPr>
              <a:t>مساحة المستطيل  </a:t>
            </a:r>
            <a:r>
              <a:rPr lang="ar-EG" altLang="ar-EG" sz="3600" dirty="0">
                <a:latin typeface="Arial" panose="020B0604020202020204" pitchFamily="34" charset="0"/>
                <a:cs typeface="Arial" panose="020B0604020202020204" pitchFamily="34" charset="0"/>
              </a:rPr>
              <a:t>= 8 </a:t>
            </a:r>
            <a:r>
              <a:rPr lang="ar-SA" altLang="ar-EG" sz="3600" dirty="0">
                <a:latin typeface="Arial" panose="020B0604020202020204" pitchFamily="34" charset="0"/>
                <a:cs typeface="Arial" panose="020B0604020202020204" pitchFamily="34" charset="0"/>
              </a:rPr>
              <a:t>سم</a:t>
            </a:r>
            <a:r>
              <a:rPr lang="ar-SA" altLang="ar-EG" sz="32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ar-EG" altLang="ar-EG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ar-EG" altLang="ar-EG" sz="3600" dirty="0">
                <a:latin typeface="Arial" panose="020B0604020202020204" pitchFamily="34" charset="0"/>
                <a:cs typeface="Arial" panose="020B0604020202020204" pitchFamily="34" charset="0"/>
              </a:rPr>
              <a:t>و</a:t>
            </a:r>
            <a:r>
              <a:rPr lang="ar-SA" altLang="ar-EG" sz="3600" dirty="0">
                <a:latin typeface="Arial" panose="020B0604020202020204" pitchFamily="34" charset="0"/>
                <a:cs typeface="Arial" panose="020B0604020202020204" pitchFamily="34" charset="0"/>
              </a:rPr>
              <a:t> نلاحظ أن طوله </a:t>
            </a:r>
            <a:r>
              <a:rPr lang="ar-EG" altLang="ar-EG" sz="36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ar-SA" altLang="ar-EG" sz="3600" dirty="0">
                <a:latin typeface="Arial" panose="020B0604020202020204" pitchFamily="34" charset="0"/>
                <a:cs typeface="Arial" panose="020B0604020202020204" pitchFamily="34" charset="0"/>
              </a:rPr>
              <a:t>سم وعرضه 2سم</a:t>
            </a:r>
          </a:p>
          <a:p>
            <a:endParaRPr lang="ar-EG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519737" y="2743201"/>
            <a:ext cx="1272949" cy="2325794"/>
            <a:chOff x="5519737" y="3268994"/>
            <a:chExt cx="1152525" cy="1800000"/>
          </a:xfrm>
        </p:grpSpPr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5519737" y="3268994"/>
              <a:ext cx="1152525" cy="1782761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ar-EG"/>
            </a:p>
          </p:txBody>
        </p:sp>
        <p:sp>
          <p:nvSpPr>
            <p:cNvPr id="12" name="Line 13"/>
            <p:cNvSpPr>
              <a:spLocks noChangeShapeType="1"/>
            </p:cNvSpPr>
            <p:nvPr/>
          </p:nvSpPr>
          <p:spPr bwMode="auto">
            <a:xfrm>
              <a:off x="6091236" y="3268994"/>
              <a:ext cx="0" cy="180000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ar-EG"/>
            </a:p>
          </p:txBody>
        </p:sp>
        <p:sp>
          <p:nvSpPr>
            <p:cNvPr id="13" name="Line 14"/>
            <p:cNvSpPr>
              <a:spLocks noChangeShapeType="1"/>
            </p:cNvSpPr>
            <p:nvPr/>
          </p:nvSpPr>
          <p:spPr bwMode="auto">
            <a:xfrm flipH="1">
              <a:off x="5519737" y="5051755"/>
              <a:ext cx="115252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ar-EG"/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 flipH="1">
              <a:off x="5519737" y="3678568"/>
              <a:ext cx="115252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ar-EG"/>
            </a:p>
          </p:txBody>
        </p:sp>
        <p:sp>
          <p:nvSpPr>
            <p:cNvPr id="15" name="Line 16"/>
            <p:cNvSpPr>
              <a:spLocks noChangeShapeType="1"/>
            </p:cNvSpPr>
            <p:nvPr/>
          </p:nvSpPr>
          <p:spPr bwMode="auto">
            <a:xfrm flipH="1">
              <a:off x="5519737" y="4127830"/>
              <a:ext cx="115252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ar-EG"/>
            </a:p>
          </p:txBody>
        </p:sp>
        <p:sp>
          <p:nvSpPr>
            <p:cNvPr id="16" name="Line 17"/>
            <p:cNvSpPr>
              <a:spLocks noChangeShapeType="1"/>
            </p:cNvSpPr>
            <p:nvPr/>
          </p:nvSpPr>
          <p:spPr bwMode="auto">
            <a:xfrm flipH="1">
              <a:off x="5519737" y="4592968"/>
              <a:ext cx="115252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ar-EG"/>
            </a:p>
          </p:txBody>
        </p:sp>
      </p:grpSp>
    </p:spTree>
    <p:extLst>
      <p:ext uri="{BB962C8B-B14F-4D97-AF65-F5344CB8AC3E}">
        <p14:creationId xmlns:p14="http://schemas.microsoft.com/office/powerpoint/2010/main" val="3525402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EG" sz="5400" dirty="0">
                <a:latin typeface="Arial" panose="020B0604020202020204" pitchFamily="34" charset="0"/>
                <a:cs typeface="Arial" panose="020B0604020202020204" pitchFamily="34" charset="0"/>
              </a:rPr>
              <a:t>استنتاج القانون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437887"/>
          </a:xfrm>
        </p:spPr>
        <p:txBody>
          <a:bodyPr/>
          <a:lstStyle/>
          <a:p>
            <a:endParaRPr lang="ar-EG" dirty="0"/>
          </a:p>
        </p:txBody>
      </p:sp>
      <p:sp>
        <p:nvSpPr>
          <p:cNvPr id="30" name="Rectangle 29"/>
          <p:cNvSpPr/>
          <p:nvPr/>
        </p:nvSpPr>
        <p:spPr>
          <a:xfrm>
            <a:off x="2075976" y="5485061"/>
            <a:ext cx="7837715" cy="1034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altLang="ar-EG" sz="2400" b="1" dirty="0">
                <a:latin typeface="Arial" panose="020B0604020202020204" pitchFamily="34" charset="0"/>
                <a:cs typeface="Arial" panose="020B0604020202020204" pitchFamily="34" charset="0"/>
              </a:rPr>
              <a:t>نلاحظ</a:t>
            </a:r>
            <a:r>
              <a:rPr lang="ar-EG" altLang="ar-EG" sz="2400" b="1" dirty="0">
                <a:latin typeface="Arial" panose="020B0604020202020204" pitchFamily="34" charset="0"/>
                <a:cs typeface="Arial" panose="020B0604020202020204" pitchFamily="34" charset="0"/>
              </a:rPr>
              <a:t> مما سبق</a:t>
            </a:r>
            <a:r>
              <a:rPr lang="ar-SA" altLang="ar-EG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ar-EG" altLang="ar-EG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ar-SA" altLang="ar-EG" sz="2400" b="1" dirty="0">
                <a:latin typeface="Arial" panose="020B0604020202020204" pitchFamily="34" charset="0"/>
                <a:cs typeface="Arial" panose="020B0604020202020204" pitchFamily="34" charset="0"/>
              </a:rPr>
              <a:t>مساحة المستطيل = طوله × عرضه </a:t>
            </a:r>
            <a:endParaRPr lang="en-US" altLang="ar-EG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ar-E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8495187" y="3110387"/>
            <a:ext cx="1462225" cy="868362"/>
            <a:chOff x="6725763" y="2986129"/>
            <a:chExt cx="1462225" cy="868362"/>
          </a:xfrm>
        </p:grpSpPr>
        <p:sp>
          <p:nvSpPr>
            <p:cNvPr id="32" name="Rectangle 4"/>
            <p:cNvSpPr>
              <a:spLocks noChangeArrowheads="1"/>
            </p:cNvSpPr>
            <p:nvPr/>
          </p:nvSpPr>
          <p:spPr bwMode="auto">
            <a:xfrm>
              <a:off x="6725763" y="2986129"/>
              <a:ext cx="1457325" cy="86360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ar-EG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3" name="Line 9"/>
            <p:cNvSpPr>
              <a:spLocks noChangeShapeType="1"/>
            </p:cNvSpPr>
            <p:nvPr/>
          </p:nvSpPr>
          <p:spPr bwMode="auto">
            <a:xfrm flipH="1">
              <a:off x="6747988" y="3417929"/>
              <a:ext cx="1440000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ar-EG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4" name="Line 10"/>
            <p:cNvSpPr>
              <a:spLocks noChangeShapeType="1"/>
            </p:cNvSpPr>
            <p:nvPr/>
          </p:nvSpPr>
          <p:spPr bwMode="auto">
            <a:xfrm>
              <a:off x="8183088" y="2986129"/>
              <a:ext cx="0" cy="86360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ar-EG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5" name="Line 11"/>
            <p:cNvSpPr>
              <a:spLocks noChangeShapeType="1"/>
            </p:cNvSpPr>
            <p:nvPr/>
          </p:nvSpPr>
          <p:spPr bwMode="auto">
            <a:xfrm>
              <a:off x="7181376" y="2990891"/>
              <a:ext cx="0" cy="86360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ar-EG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6" name="Line 12"/>
            <p:cNvSpPr>
              <a:spLocks noChangeShapeType="1"/>
            </p:cNvSpPr>
            <p:nvPr/>
          </p:nvSpPr>
          <p:spPr bwMode="auto">
            <a:xfrm>
              <a:off x="7695726" y="2990891"/>
              <a:ext cx="0" cy="86360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ar-EG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601845" y="2802690"/>
            <a:ext cx="2736850" cy="1478993"/>
            <a:chOff x="4727575" y="3520519"/>
            <a:chExt cx="2736850" cy="1478993"/>
          </a:xfrm>
        </p:grpSpPr>
        <p:sp>
          <p:nvSpPr>
            <p:cNvPr id="38" name="Rectangle 8"/>
            <p:cNvSpPr>
              <a:spLocks noChangeArrowheads="1"/>
            </p:cNvSpPr>
            <p:nvPr/>
          </p:nvSpPr>
          <p:spPr bwMode="auto">
            <a:xfrm>
              <a:off x="4727575" y="3520519"/>
              <a:ext cx="2736850" cy="1478993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ar-EG"/>
            </a:p>
          </p:txBody>
        </p:sp>
        <p:sp>
          <p:nvSpPr>
            <p:cNvPr id="39" name="Line 19"/>
            <p:cNvSpPr>
              <a:spLocks noChangeShapeType="1"/>
            </p:cNvSpPr>
            <p:nvPr/>
          </p:nvSpPr>
          <p:spPr bwMode="auto">
            <a:xfrm flipH="1">
              <a:off x="4727575" y="4011506"/>
              <a:ext cx="2736850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ar-EG"/>
            </a:p>
          </p:txBody>
        </p:sp>
        <p:sp>
          <p:nvSpPr>
            <p:cNvPr id="40" name="Line 20"/>
            <p:cNvSpPr>
              <a:spLocks noChangeShapeType="1"/>
            </p:cNvSpPr>
            <p:nvPr/>
          </p:nvSpPr>
          <p:spPr bwMode="auto">
            <a:xfrm flipH="1">
              <a:off x="4727575" y="4500394"/>
              <a:ext cx="2736850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ar-EG"/>
            </a:p>
          </p:txBody>
        </p:sp>
        <p:sp>
          <p:nvSpPr>
            <p:cNvPr id="41" name="Line 21"/>
            <p:cNvSpPr>
              <a:spLocks noChangeShapeType="1"/>
            </p:cNvSpPr>
            <p:nvPr/>
          </p:nvSpPr>
          <p:spPr bwMode="auto">
            <a:xfrm>
              <a:off x="6932613" y="3520519"/>
              <a:ext cx="0" cy="147600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ar-EG"/>
            </a:p>
          </p:txBody>
        </p:sp>
        <p:sp>
          <p:nvSpPr>
            <p:cNvPr id="42" name="Line 22"/>
            <p:cNvSpPr>
              <a:spLocks noChangeShapeType="1"/>
            </p:cNvSpPr>
            <p:nvPr/>
          </p:nvSpPr>
          <p:spPr bwMode="auto">
            <a:xfrm>
              <a:off x="5797550" y="3520519"/>
              <a:ext cx="0" cy="147600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ar-EG"/>
            </a:p>
          </p:txBody>
        </p:sp>
        <p:sp>
          <p:nvSpPr>
            <p:cNvPr id="43" name="Line 23"/>
            <p:cNvSpPr>
              <a:spLocks noChangeShapeType="1"/>
            </p:cNvSpPr>
            <p:nvPr/>
          </p:nvSpPr>
          <p:spPr bwMode="auto">
            <a:xfrm>
              <a:off x="5230813" y="3520519"/>
              <a:ext cx="0" cy="147600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ar-EG"/>
            </a:p>
          </p:txBody>
        </p:sp>
        <p:sp>
          <p:nvSpPr>
            <p:cNvPr id="44" name="Line 24"/>
            <p:cNvSpPr>
              <a:spLocks noChangeShapeType="1"/>
            </p:cNvSpPr>
            <p:nvPr/>
          </p:nvSpPr>
          <p:spPr bwMode="auto">
            <a:xfrm>
              <a:off x="6372225" y="3520519"/>
              <a:ext cx="0" cy="147600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ar-EG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88028" y="2250374"/>
            <a:ext cx="1152525" cy="1800000"/>
            <a:chOff x="5519737" y="3268994"/>
            <a:chExt cx="1152525" cy="1800000"/>
          </a:xfrm>
        </p:grpSpPr>
        <p:sp>
          <p:nvSpPr>
            <p:cNvPr id="46" name="Rectangle 7"/>
            <p:cNvSpPr>
              <a:spLocks noChangeArrowheads="1"/>
            </p:cNvSpPr>
            <p:nvPr/>
          </p:nvSpPr>
          <p:spPr bwMode="auto">
            <a:xfrm>
              <a:off x="5519737" y="3268994"/>
              <a:ext cx="1152525" cy="1782761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ar-EG"/>
            </a:p>
          </p:txBody>
        </p:sp>
        <p:sp>
          <p:nvSpPr>
            <p:cNvPr id="47" name="Line 13"/>
            <p:cNvSpPr>
              <a:spLocks noChangeShapeType="1"/>
            </p:cNvSpPr>
            <p:nvPr/>
          </p:nvSpPr>
          <p:spPr bwMode="auto">
            <a:xfrm>
              <a:off x="6091236" y="3268994"/>
              <a:ext cx="0" cy="180000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ar-EG"/>
            </a:p>
          </p:txBody>
        </p:sp>
        <p:sp>
          <p:nvSpPr>
            <p:cNvPr id="48" name="Line 14"/>
            <p:cNvSpPr>
              <a:spLocks noChangeShapeType="1"/>
            </p:cNvSpPr>
            <p:nvPr/>
          </p:nvSpPr>
          <p:spPr bwMode="auto">
            <a:xfrm flipH="1">
              <a:off x="5519737" y="5051755"/>
              <a:ext cx="115252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ar-EG"/>
            </a:p>
          </p:txBody>
        </p:sp>
        <p:sp>
          <p:nvSpPr>
            <p:cNvPr id="49" name="Line 15"/>
            <p:cNvSpPr>
              <a:spLocks noChangeShapeType="1"/>
            </p:cNvSpPr>
            <p:nvPr/>
          </p:nvSpPr>
          <p:spPr bwMode="auto">
            <a:xfrm flipH="1">
              <a:off x="5519737" y="3678568"/>
              <a:ext cx="115252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ar-EG"/>
            </a:p>
          </p:txBody>
        </p:sp>
        <p:sp>
          <p:nvSpPr>
            <p:cNvPr id="50" name="Line 16"/>
            <p:cNvSpPr>
              <a:spLocks noChangeShapeType="1"/>
            </p:cNvSpPr>
            <p:nvPr/>
          </p:nvSpPr>
          <p:spPr bwMode="auto">
            <a:xfrm flipH="1">
              <a:off x="5519737" y="4127830"/>
              <a:ext cx="115252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ar-EG"/>
            </a:p>
          </p:txBody>
        </p:sp>
        <p:sp>
          <p:nvSpPr>
            <p:cNvPr id="51" name="Line 17"/>
            <p:cNvSpPr>
              <a:spLocks noChangeShapeType="1"/>
            </p:cNvSpPr>
            <p:nvPr/>
          </p:nvSpPr>
          <p:spPr bwMode="auto">
            <a:xfrm flipH="1">
              <a:off x="5519737" y="4592968"/>
              <a:ext cx="115252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ar-EG"/>
            </a:p>
          </p:txBody>
        </p:sp>
      </p:grpSp>
      <p:sp>
        <p:nvSpPr>
          <p:cNvPr id="3" name="Rectangle 2"/>
          <p:cNvSpPr/>
          <p:nvPr/>
        </p:nvSpPr>
        <p:spPr>
          <a:xfrm>
            <a:off x="8273823" y="4440690"/>
            <a:ext cx="1900052" cy="4691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dirty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ar-SA" altLang="ar-EG" b="1" dirty="0">
                <a:latin typeface="Arial" panose="020B0604020202020204" pitchFamily="34" charset="0"/>
                <a:cs typeface="Arial" panose="020B0604020202020204" pitchFamily="34" charset="0"/>
              </a:rPr>
              <a:t> × </a:t>
            </a:r>
            <a:r>
              <a:rPr lang="ar-EG" altLang="ar-EG" b="1" dirty="0">
                <a:latin typeface="Arial" panose="020B0604020202020204" pitchFamily="34" charset="0"/>
                <a:cs typeface="Arial" panose="020B0604020202020204" pitchFamily="34" charset="0"/>
              </a:rPr>
              <a:t> 2 = 6</a:t>
            </a:r>
            <a:endParaRPr lang="ar-E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4978599" y="4561234"/>
            <a:ext cx="1900052" cy="4691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dirty="0"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ar-SA" altLang="ar-EG" b="1" dirty="0">
                <a:latin typeface="Arial" panose="020B0604020202020204" pitchFamily="34" charset="0"/>
                <a:cs typeface="Arial" panose="020B0604020202020204" pitchFamily="34" charset="0"/>
              </a:rPr>
              <a:t> × </a:t>
            </a:r>
            <a:r>
              <a:rPr lang="ar-EG" altLang="ar-EG" b="1" dirty="0">
                <a:latin typeface="Arial" panose="020B0604020202020204" pitchFamily="34" charset="0"/>
                <a:cs typeface="Arial" panose="020B0604020202020204" pitchFamily="34" charset="0"/>
              </a:rPr>
              <a:t> 3 = 15</a:t>
            </a:r>
            <a:endParaRPr lang="ar-E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558506" y="4475123"/>
            <a:ext cx="1900052" cy="4691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ar-SA" altLang="ar-EG" b="1" dirty="0">
                <a:latin typeface="Arial" panose="020B0604020202020204" pitchFamily="34" charset="0"/>
                <a:cs typeface="Arial" panose="020B0604020202020204" pitchFamily="34" charset="0"/>
              </a:rPr>
              <a:t> × </a:t>
            </a:r>
            <a:r>
              <a:rPr lang="ar-EG" altLang="ar-EG" b="1" dirty="0">
                <a:latin typeface="Arial" panose="020B0604020202020204" pitchFamily="34" charset="0"/>
                <a:cs typeface="Arial" panose="020B0604020202020204" pitchFamily="34" charset="0"/>
              </a:rPr>
              <a:t> 4 = 8</a:t>
            </a:r>
            <a:endParaRPr lang="ar-E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193545"/>
      </p:ext>
    </p:extLst>
  </p:cSld>
  <p:clrMapOvr>
    <a:masterClrMapping/>
  </p:clrMapOvr>
  <p:transition spd="slow">
    <p:push dir="u"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altLang="ar-EG"/>
              <a:t>التمرين الأول </a:t>
            </a:r>
            <a:endParaRPr lang="en-US" altLang="ar-EG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EG" altLang="ar-EG" dirty="0"/>
              <a:t>أوجد  </a:t>
            </a:r>
            <a:r>
              <a:rPr lang="ar-SA" altLang="ar-EG" dirty="0"/>
              <a:t>مساحة حديقة مستطيلة الشكل طولها </a:t>
            </a:r>
            <a:r>
              <a:rPr lang="ar-EG" altLang="ar-EG" dirty="0"/>
              <a:t> 8 </a:t>
            </a:r>
            <a:r>
              <a:rPr lang="ar-SA" altLang="ar-EG" dirty="0"/>
              <a:t>م وعرضها </a:t>
            </a:r>
            <a:r>
              <a:rPr lang="ar-EG" altLang="ar-EG" dirty="0"/>
              <a:t>6</a:t>
            </a:r>
            <a:r>
              <a:rPr lang="ar-SA" altLang="ar-EG" dirty="0"/>
              <a:t>م</a:t>
            </a:r>
            <a:r>
              <a:rPr lang="ar-EG" altLang="ar-EG" dirty="0"/>
              <a:t> </a:t>
            </a:r>
            <a:r>
              <a:rPr lang="ar-SA" altLang="ar-EG" dirty="0"/>
              <a:t>؟</a:t>
            </a:r>
          </a:p>
          <a:p>
            <a:endParaRPr lang="ar-SA" altLang="ar-EG" dirty="0"/>
          </a:p>
          <a:p>
            <a:endParaRPr lang="ar-SA" altLang="ar-EG" dirty="0"/>
          </a:p>
          <a:p>
            <a:endParaRPr lang="ar-SA" altLang="ar-EG" dirty="0"/>
          </a:p>
          <a:p>
            <a:pPr>
              <a:buFont typeface="Wingdings" panose="05000000000000000000" pitchFamily="2" charset="2"/>
              <a:buNone/>
            </a:pPr>
            <a:endParaRPr lang="ar-SA" altLang="ar-EG" dirty="0"/>
          </a:p>
          <a:p>
            <a:r>
              <a:rPr lang="ar-SA" altLang="ar-EG" dirty="0"/>
              <a:t>مساحة المستطيل = الطول × العرض </a:t>
            </a:r>
          </a:p>
          <a:p>
            <a:r>
              <a:rPr lang="ar-SA" altLang="ar-EG" dirty="0"/>
              <a:t>مساحة الحديـقـة  =   </a:t>
            </a:r>
            <a:r>
              <a:rPr lang="ar-EG" altLang="ar-EG" dirty="0"/>
              <a:t>8</a:t>
            </a:r>
            <a:r>
              <a:rPr lang="ar-SA" altLang="ar-EG" dirty="0"/>
              <a:t>  ×  </a:t>
            </a:r>
            <a:r>
              <a:rPr lang="ar-EG" altLang="ar-EG" dirty="0"/>
              <a:t>6</a:t>
            </a:r>
            <a:r>
              <a:rPr lang="ar-SA" altLang="ar-EG" dirty="0"/>
              <a:t> = </a:t>
            </a:r>
            <a:r>
              <a:rPr lang="ar-EG" altLang="ar-EG" dirty="0"/>
              <a:t>48</a:t>
            </a:r>
            <a:r>
              <a:rPr lang="ar-SA" altLang="ar-EG" dirty="0"/>
              <a:t> م</a:t>
            </a:r>
            <a:r>
              <a:rPr lang="ar-SA" altLang="ar-EG" sz="1700" b="1" dirty="0"/>
              <a:t>2</a:t>
            </a:r>
            <a:endParaRPr lang="en-US" altLang="ar-EG" sz="17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3" y="3589338"/>
            <a:ext cx="28416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882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  <p:sndAc>
          <p:stSnd>
            <p:snd r:embed="rId2" name="applause.wav"/>
          </p:stSnd>
        </p:sndAc>
      </p:transition>
    </mc:Choice>
    <mc:Fallback xmlns="">
      <p:transition spd="slow">
        <p:fade/>
        <p:sndAc>
          <p:stSnd>
            <p:snd r:embed="rId4" name="applause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altLang="ar-EG" dirty="0"/>
              <a:t>التمرين ال</a:t>
            </a:r>
            <a:r>
              <a:rPr lang="ar-EG" altLang="ar-EG"/>
              <a:t>ثانى</a:t>
            </a:r>
            <a:r>
              <a:rPr lang="ar-SA" altLang="ar-EG"/>
              <a:t> </a:t>
            </a:r>
            <a:endParaRPr lang="en-US" altLang="ar-EG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EG" altLang="ar-EG" dirty="0"/>
              <a:t>أوجد  </a:t>
            </a:r>
            <a:r>
              <a:rPr lang="ar-SA" altLang="ar-EG" dirty="0"/>
              <a:t>مساحة </a:t>
            </a:r>
            <a:r>
              <a:rPr lang="ar-EG" altLang="ar-EG" dirty="0"/>
              <a:t>مستطيل </a:t>
            </a:r>
            <a:r>
              <a:rPr lang="ar-SA" altLang="ar-EG" dirty="0"/>
              <a:t>طوله </a:t>
            </a:r>
            <a:r>
              <a:rPr lang="ar-EG" altLang="ar-EG" dirty="0"/>
              <a:t> 11 </a:t>
            </a:r>
            <a:r>
              <a:rPr lang="ar-SA" altLang="ar-EG" dirty="0"/>
              <a:t>م وعرضه </a:t>
            </a:r>
            <a:r>
              <a:rPr lang="ar-EG" altLang="ar-EG" dirty="0"/>
              <a:t> 5 </a:t>
            </a:r>
            <a:r>
              <a:rPr lang="ar-SA" altLang="ar-EG" dirty="0"/>
              <a:t>م</a:t>
            </a:r>
            <a:r>
              <a:rPr lang="ar-EG" altLang="ar-EG" dirty="0"/>
              <a:t> </a:t>
            </a:r>
            <a:r>
              <a:rPr lang="ar-SA" altLang="ar-EG" dirty="0"/>
              <a:t>؟</a:t>
            </a:r>
          </a:p>
          <a:p>
            <a:endParaRPr lang="ar-SA" altLang="ar-EG" dirty="0"/>
          </a:p>
          <a:p>
            <a:endParaRPr lang="ar-SA" altLang="ar-EG" dirty="0"/>
          </a:p>
          <a:p>
            <a:endParaRPr lang="ar-SA" altLang="ar-EG" dirty="0"/>
          </a:p>
          <a:p>
            <a:pPr>
              <a:buFont typeface="Wingdings" panose="05000000000000000000" pitchFamily="2" charset="2"/>
              <a:buNone/>
            </a:pPr>
            <a:endParaRPr lang="ar-SA" altLang="ar-EG" dirty="0"/>
          </a:p>
          <a:p>
            <a:r>
              <a:rPr lang="ar-SA" altLang="ar-EG" dirty="0"/>
              <a:t>مساحة المستطيل = الطول × العرض </a:t>
            </a:r>
          </a:p>
          <a:p>
            <a:r>
              <a:rPr lang="ar-SA" altLang="ar-EG" dirty="0"/>
              <a:t>مساحة الحديـقـة  =   </a:t>
            </a:r>
            <a:r>
              <a:rPr lang="ar-EG" altLang="ar-EG" dirty="0"/>
              <a:t>11</a:t>
            </a:r>
            <a:r>
              <a:rPr lang="ar-SA" altLang="ar-EG" dirty="0"/>
              <a:t>  ×  </a:t>
            </a:r>
            <a:r>
              <a:rPr lang="ar-EG" altLang="ar-EG" dirty="0"/>
              <a:t>5</a:t>
            </a:r>
            <a:r>
              <a:rPr lang="ar-SA" altLang="ar-EG" dirty="0"/>
              <a:t> = </a:t>
            </a:r>
            <a:r>
              <a:rPr lang="ar-EG" altLang="ar-EG" dirty="0"/>
              <a:t>55</a:t>
            </a:r>
            <a:r>
              <a:rPr lang="ar-SA" altLang="ar-EG" dirty="0"/>
              <a:t> م</a:t>
            </a:r>
            <a:r>
              <a:rPr lang="ar-SA" altLang="ar-EG" sz="1700" b="1" dirty="0"/>
              <a:t>2</a:t>
            </a:r>
            <a:endParaRPr lang="en-US" altLang="ar-EG" sz="1700" b="1" dirty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572279" y="3684196"/>
            <a:ext cx="2829234" cy="12969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ar-E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44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  <p:sndAc>
          <p:stSnd>
            <p:snd r:embed="rId2" name="applause.wav"/>
          </p:stSnd>
        </p:sndAc>
      </p:transition>
    </mc:Choice>
    <mc:Fallback xmlns="">
      <p:transition spd="slow">
        <p:fade/>
        <p:sndAc>
          <p:stSnd>
            <p:snd r:embed="rId3" name="applause.wav"/>
          </p:stSnd>
        </p:sndAc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71</TotalTime>
  <Words>140</Words>
  <Application>Microsoft Office PowerPoint</Application>
  <PresentationFormat>شاشة عريضة</PresentationFormat>
  <Paragraphs>47</Paragraphs>
  <Slides>7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11" baseType="lpstr">
      <vt:lpstr>Arial</vt:lpstr>
      <vt:lpstr>Corbel</vt:lpstr>
      <vt:lpstr>Wingdings</vt:lpstr>
      <vt:lpstr>Parallax</vt:lpstr>
      <vt:lpstr>المادة : رياضيات</vt:lpstr>
      <vt:lpstr>مساحة المستطيل الأول</vt:lpstr>
      <vt:lpstr>مساحة المستطيل الثانى</vt:lpstr>
      <vt:lpstr>مساحة المستطيل الثالث</vt:lpstr>
      <vt:lpstr>استنتاج القانون</vt:lpstr>
      <vt:lpstr>التمرين الأول </vt:lpstr>
      <vt:lpstr>التمرين الثانى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المادة : رياضيات</dc:title>
  <dc:creator>Admin</dc:creator>
  <cp:lastModifiedBy>Admin</cp:lastModifiedBy>
  <cp:revision>15</cp:revision>
  <dcterms:created xsi:type="dcterms:W3CDTF">2023-07-19T08:46:10Z</dcterms:created>
  <dcterms:modified xsi:type="dcterms:W3CDTF">2023-07-19T18:58:23Z</dcterms:modified>
</cp:coreProperties>
</file>