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7EA8B5-1AF3-E0E7-1FD3-44B73BD0C0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CF01DA4-6E06-ED78-AEF7-0C945E7F57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060E290-7100-76BE-ABFB-F13070D4F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1D8C-2008-4CBD-9B8F-2D305EFF5C18}" type="datetimeFigureOut">
              <a:rPr lang="en-US" smtClean="0"/>
              <a:t>2026-09-15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2C189E4-2C4F-F562-3DC3-834D24B84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9D3EE66-0748-6596-C140-AA76F2918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214A-F916-420C-A79E-F75F7448D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255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28FE747-9B11-47FC-8903-595138D19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D81EA55-907C-7119-F0F5-FCFF7314E4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F26FB4D-E453-38EF-336E-2A466AD9E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1D8C-2008-4CBD-9B8F-2D305EFF5C18}" type="datetimeFigureOut">
              <a:rPr lang="en-US" smtClean="0"/>
              <a:t>2026-09-15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C859BF3-6726-96E7-353F-82B53166C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98C2B2-3875-F5E7-FC72-D8DBC4F1B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214A-F916-420C-A79E-F75F7448D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85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DFDAEDE-F341-6806-2C31-BAF6AFA64A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551E633-AD6C-8809-4736-05DD1FEF96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21984A-FD8B-97B5-97BA-43E2BB5D0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1D8C-2008-4CBD-9B8F-2D305EFF5C18}" type="datetimeFigureOut">
              <a:rPr lang="en-US" smtClean="0"/>
              <a:t>2026-09-15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CD52E13-774F-66D3-E86F-612D95FAE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5291EB6-DC83-7494-944A-EB8843D60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214A-F916-420C-A79E-F75F7448D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911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5E47A2B-00B4-C671-277D-5B4C7306D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12B5DC7-F7E2-6CC4-5C3A-31C5E2FA03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3C00AE9-40CA-248E-3199-3DAF7DF96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1D8C-2008-4CBD-9B8F-2D305EFF5C18}" type="datetimeFigureOut">
              <a:rPr lang="en-US" smtClean="0"/>
              <a:t>2026-09-15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697188-55C0-2F07-929B-39770AA33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8285431-B9B9-EFEE-33DD-215EC0875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214A-F916-420C-A79E-F75F7448D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570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673D9B5-F9D0-48CB-1669-ACB2BE6D4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5D41F68-1670-4EB9-E89B-023B8DA97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3F401B0-9D8B-F418-5CDD-C674EA56C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1D8C-2008-4CBD-9B8F-2D305EFF5C18}" type="datetimeFigureOut">
              <a:rPr lang="en-US" smtClean="0"/>
              <a:t>2026-09-15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29765FF-2862-A860-86F5-737476AA5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8BE0B3E-61BB-8F7F-9D1A-43BDD855E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214A-F916-420C-A79E-F75F7448D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094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6921F4-48B1-1FA6-8219-C05AC62F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258BEA2-51B5-FF71-D086-2EA9B6DFD7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F012D81-36F1-F253-7FEB-C0313FF8B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A7484AA-EE9D-58CE-DE0B-0D2E70802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1D8C-2008-4CBD-9B8F-2D305EFF5C18}" type="datetimeFigureOut">
              <a:rPr lang="en-US" smtClean="0"/>
              <a:t>2026-09-15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427E6C8-2A2F-9248-C688-F6EE996A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90D0515-3B4B-DF42-9356-0B5BA1E1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214A-F916-420C-A79E-F75F7448D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977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3770D2-5401-E6F9-F708-6B8E45C4C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3A7B7C9-1BF5-38F5-1EBF-F1C0CB743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CFDAC82-BC93-C192-3E83-4730F3B9D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F02CF94-7458-3F6A-AC75-EDE6B9B2E0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6DD3530C-D544-9467-8197-8ADBDF7C7F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3FEFA5B-09E4-171C-D9E1-72EC35E5A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1D8C-2008-4CBD-9B8F-2D305EFF5C18}" type="datetimeFigureOut">
              <a:rPr lang="en-US" smtClean="0"/>
              <a:t>2026-09-15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CA86473-67A4-1911-230B-7C1C5D8CB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66C5D8F-2C23-01C9-38F6-F5ECB948F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214A-F916-420C-A79E-F75F7448D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954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6F61917-BE71-F8DE-F02A-04D3F42ED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1825518-2C6A-0B98-673E-2BD613518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1D8C-2008-4CBD-9B8F-2D305EFF5C18}" type="datetimeFigureOut">
              <a:rPr lang="en-US" smtClean="0"/>
              <a:t>2026-09-15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AE5549A-9295-F1BB-2615-80BF9FBF8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A0235B-FD33-BD92-9EE9-D291A29C7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214A-F916-420C-A79E-F75F7448D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311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11C743BB-01E4-1EFE-3A42-6288B918A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1D8C-2008-4CBD-9B8F-2D305EFF5C18}" type="datetimeFigureOut">
              <a:rPr lang="en-US" smtClean="0"/>
              <a:t>2026-09-15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5047B49-7495-9A2D-3E7A-7144A889F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0822A08-A891-9F98-E496-F501E6E8A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214A-F916-420C-A79E-F75F7448D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80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67B55B-7D0C-0561-A3C0-AC97ADD7E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353837C-3349-2B22-ECC2-945B067E9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873B04F-C576-3033-DC3E-F1995C246D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878978B-58B2-2294-793F-6C9BC0B29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1D8C-2008-4CBD-9B8F-2D305EFF5C18}" type="datetimeFigureOut">
              <a:rPr lang="en-US" smtClean="0"/>
              <a:t>2026-09-15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50647F7-8B22-52FC-5C89-A1183A004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F074C41-F9CA-991E-9BB9-AB0BBA619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214A-F916-420C-A79E-F75F7448D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79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347ED9-8E37-58CD-4933-2818858B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468B66D-B9B1-A14B-0437-DAE01C97AC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3869B1F-39B8-0E08-C180-B0A512CE2E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1C0C7D0-E78E-FC6C-3BC5-C1BC89C6B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1D8C-2008-4CBD-9B8F-2D305EFF5C18}" type="datetimeFigureOut">
              <a:rPr lang="en-US" smtClean="0"/>
              <a:t>2026-09-15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C6BC02F-90A8-DDFD-F289-526111B8A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9EADF7A-C8FE-C98B-B53F-D483208A1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0214A-F916-420C-A79E-F75F7448D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548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C407382-2E7B-52F7-97F3-4E186AED2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C8F1D2B-567B-BFD1-59D1-4F3126D73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4D41A22-0531-4DFF-BB49-983617A264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A1D8C-2008-4CBD-9B8F-2D305EFF5C18}" type="datetimeFigureOut">
              <a:rPr lang="en-US" smtClean="0"/>
              <a:t>2026-09-15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1CEC01B-BAC4-29E0-378A-19F128672D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6EF70D-A6FF-BC6B-3358-0BEDE7B971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0214A-F916-420C-A79E-F75F7448D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" Target="slide5.xml"/><Relationship Id="rId7" Type="http://schemas.openxmlformats.org/officeDocument/2006/relationships/slide" Target="slide1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slide" Target="slide9.xm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14CE8EE-8DE9-D9CF-3241-D8E649031166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056CF35-95EE-6827-C20B-A955205D69A1}"/>
              </a:ext>
            </a:extLst>
          </p:cNvPr>
          <p:cNvSpPr/>
          <p:nvPr/>
        </p:nvSpPr>
        <p:spPr>
          <a:xfrm>
            <a:off x="0" y="762000"/>
            <a:ext cx="12192000" cy="50800"/>
          </a:xfrm>
          <a:prstGeom prst="rect">
            <a:avLst/>
          </a:prstGeom>
          <a:solidFill>
            <a:srgbClr val="4F46E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0D52FE9-D4B0-F7EF-0DB6-060AB1EEE7F0}"/>
              </a:ext>
            </a:extLst>
          </p:cNvPr>
          <p:cNvSpPr txBox="1"/>
          <p:nvPr/>
        </p:nvSpPr>
        <p:spPr>
          <a:xfrm>
            <a:off x="635000" y="127000"/>
            <a:ext cx="1092200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 rtl="1"/>
            <a:r>
              <a:rPr lang="ar-SA" sz="2000" b="1" dirty="0">
                <a:solidFill>
                  <a:srgbClr val="FFFFFF"/>
                </a:solidFill>
                <a:latin typeface="Segoe UI" panose="020B0502040204020203" pitchFamily="34" charset="0"/>
              </a:rPr>
              <a:t>النشاط التعليمي التفاعلي | مسابقة عجلة الحظ</a:t>
            </a:r>
            <a:endParaRPr lang="en-US" sz="2000" b="1" dirty="0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F13AEDCB-8850-7A38-4E37-768772BCD33D}"/>
              </a:ext>
            </a:extLst>
          </p:cNvPr>
          <p:cNvSpPr/>
          <p:nvPr/>
        </p:nvSpPr>
        <p:spPr>
          <a:xfrm>
            <a:off x="635000" y="952500"/>
            <a:ext cx="10922000" cy="6096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500" b="1">
                <a:solidFill>
                  <a:srgbClr val="4F46E5"/>
                </a:solidFill>
                <a:latin typeface="Segoe UI" panose="020B0502040204020203" pitchFamily="34" charset="0"/>
              </a:rPr>
              <a:t>مرحباً بكم في النشاط الصفي التفاعلي - تحدي الأسئلة والمشاركات الذكية</a:t>
            </a:r>
            <a:endParaRPr lang="en-US" sz="1500" b="1">
              <a:solidFill>
                <a:srgbClr val="4F46E5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E7316511-B359-FA58-6127-7782C34BA774}"/>
              </a:ext>
            </a:extLst>
          </p:cNvPr>
          <p:cNvSpPr/>
          <p:nvPr/>
        </p:nvSpPr>
        <p:spPr>
          <a:xfrm>
            <a:off x="635000" y="1714500"/>
            <a:ext cx="3429000" cy="2794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5207CDF5-FE04-F2B4-03DD-D4D5B2D42B53}"/>
              </a:ext>
            </a:extLst>
          </p:cNvPr>
          <p:cNvSpPr/>
          <p:nvPr/>
        </p:nvSpPr>
        <p:spPr>
          <a:xfrm>
            <a:off x="635000" y="1714500"/>
            <a:ext cx="3429000" cy="558800"/>
          </a:xfrm>
          <a:prstGeom prst="roundRect">
            <a:avLst>
              <a:gd name="adj" fmla="val 20000"/>
            </a:avLst>
          </a:prstGeom>
          <a:solidFill>
            <a:srgbClr val="05966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500" b="1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SA" sz="1500" b="1">
                <a:solidFill>
                  <a:srgbClr val="FFFFFF"/>
                </a:solidFill>
                <a:latin typeface="Segoe UI" panose="020B0502040204020203" pitchFamily="34" charset="0"/>
              </a:rPr>
              <a:t>أهداف النشاط</a:t>
            </a:r>
            <a:endParaRPr lang="en-US" sz="15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EF2B0A1-5567-4507-66B7-3F3210C1C74E}"/>
              </a:ext>
            </a:extLst>
          </p:cNvPr>
          <p:cNvSpPr txBox="1"/>
          <p:nvPr/>
        </p:nvSpPr>
        <p:spPr>
          <a:xfrm>
            <a:off x="825500" y="2413000"/>
            <a:ext cx="3048000" cy="69249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ar-SA" sz="1300">
                <a:solidFill>
                  <a:srgbClr val="0F172A"/>
                </a:solidFill>
                <a:latin typeface="Segoe UI" panose="020B0502040204020203" pitchFamily="34" charset="0"/>
              </a:rPr>
              <a:t>• ترسيخ المفاهيم المكتسبة في الدرس.
• تحفيز التفكير والتركيز السريع.
• خلق بيئة تنافسية وتفاعلية ممتعة.</a:t>
            </a:r>
            <a:endParaRPr lang="en-US" sz="1300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305854AE-68C3-DDDC-AE04-33712E1A5D15}"/>
              </a:ext>
            </a:extLst>
          </p:cNvPr>
          <p:cNvSpPr/>
          <p:nvPr/>
        </p:nvSpPr>
        <p:spPr>
          <a:xfrm>
            <a:off x="4381500" y="1714500"/>
            <a:ext cx="3429000" cy="2794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81F5E4FC-076C-DA81-2234-C11363225731}"/>
              </a:ext>
            </a:extLst>
          </p:cNvPr>
          <p:cNvSpPr/>
          <p:nvPr/>
        </p:nvSpPr>
        <p:spPr>
          <a:xfrm>
            <a:off x="4381500" y="1714500"/>
            <a:ext cx="3429000" cy="558800"/>
          </a:xfrm>
          <a:prstGeom prst="roundRect">
            <a:avLst>
              <a:gd name="adj" fmla="val 20000"/>
            </a:avLst>
          </a:prstGeom>
          <a:solidFill>
            <a:srgbClr val="4F46E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500" b="1">
                <a:solidFill>
                  <a:srgbClr val="FFFFFF"/>
                </a:solidFill>
                <a:latin typeface="Segoe UI" panose="020B0502040204020203" pitchFamily="34" charset="0"/>
              </a:rPr>
              <a:t>🎡 </a:t>
            </a:r>
            <a:r>
              <a:rPr lang="ar-SA" sz="1500" b="1">
                <a:solidFill>
                  <a:srgbClr val="FFFFFF"/>
                </a:solidFill>
                <a:latin typeface="Segoe UI" panose="020B0502040204020203" pitchFamily="34" charset="0"/>
              </a:rPr>
              <a:t>آلية عجلة الحظ</a:t>
            </a:r>
            <a:endParaRPr lang="en-US" sz="15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B73EB2E-F166-B2DD-B815-238D99588D44}"/>
              </a:ext>
            </a:extLst>
          </p:cNvPr>
          <p:cNvSpPr txBox="1"/>
          <p:nvPr/>
        </p:nvSpPr>
        <p:spPr>
          <a:xfrm>
            <a:off x="4572000" y="2413000"/>
            <a:ext cx="3048000" cy="69249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ar-SA" sz="1300">
                <a:solidFill>
                  <a:srgbClr val="0F172A"/>
                </a:solidFill>
                <a:latin typeface="Segoe UI" panose="020B0502040204020203" pitchFamily="34" charset="0"/>
              </a:rPr>
              <a:t>• تدوير العجلة بالضغط على زر التدوير.
• تدور العجلة بصرياً وتتوقف تدريجياً.
• الانتقال المباشر لشريحة السؤال المختار.</a:t>
            </a:r>
            <a:endParaRPr lang="en-US" sz="1300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DD230585-750A-F3A6-A396-28FB10461A47}"/>
              </a:ext>
            </a:extLst>
          </p:cNvPr>
          <p:cNvSpPr/>
          <p:nvPr/>
        </p:nvSpPr>
        <p:spPr>
          <a:xfrm>
            <a:off x="8128000" y="1714500"/>
            <a:ext cx="3429000" cy="2794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EFD34E39-C4E7-2321-2E57-885E70CAEF0B}"/>
              </a:ext>
            </a:extLst>
          </p:cNvPr>
          <p:cNvSpPr/>
          <p:nvPr/>
        </p:nvSpPr>
        <p:spPr>
          <a:xfrm>
            <a:off x="8128000" y="1714500"/>
            <a:ext cx="3429000" cy="558800"/>
          </a:xfrm>
          <a:prstGeom prst="roundRect">
            <a:avLst>
              <a:gd name="adj" fmla="val 20000"/>
            </a:avLst>
          </a:prstGeom>
          <a:solidFill>
            <a:srgbClr val="D9770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500" b="1" dirty="0">
                <a:solidFill>
                  <a:srgbClr val="FFFFFF"/>
                </a:solidFill>
                <a:latin typeface="Segoe UI" panose="020B0502040204020203" pitchFamily="34" charset="0"/>
              </a:rPr>
              <a:t>✨ </a:t>
            </a:r>
            <a:r>
              <a:rPr lang="ar-SA" sz="1500" b="1" dirty="0">
                <a:solidFill>
                  <a:srgbClr val="FFFFFF"/>
                </a:solidFill>
                <a:latin typeface="Segoe UI" panose="020B0502040204020203" pitchFamily="34" charset="0"/>
              </a:rPr>
              <a:t>نظام الإجابة والتقييم</a:t>
            </a:r>
            <a:endParaRPr lang="en-US" sz="1500" b="1" dirty="0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2E8D088-0C2E-469F-BFB7-51A815F78045}"/>
              </a:ext>
            </a:extLst>
          </p:cNvPr>
          <p:cNvSpPr txBox="1"/>
          <p:nvPr/>
        </p:nvSpPr>
        <p:spPr>
          <a:xfrm>
            <a:off x="8318500" y="2413000"/>
            <a:ext cx="3048000" cy="69249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ar-SA" sz="1300" dirty="0">
                <a:solidFill>
                  <a:srgbClr val="0F172A"/>
                </a:solidFill>
                <a:latin typeface="Segoe UI" panose="020B0502040204020203" pitchFamily="34" charset="0"/>
              </a:rPr>
              <a:t>• قراءة السؤال بدقة في شريحة التحدي.
• الاختيار من بين 3 خيارات متاحة.
• النقر المباشر لكشف النتيجة فوراً.</a:t>
            </a:r>
            <a:endParaRPr lang="en-US" sz="1300" dirty="0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EDA519D8-30BE-661D-B3EF-CB6173266F2C}"/>
              </a:ext>
            </a:extLst>
          </p:cNvPr>
          <p:cNvSpPr/>
          <p:nvPr/>
        </p:nvSpPr>
        <p:spPr>
          <a:xfrm>
            <a:off x="635000" y="4699000"/>
            <a:ext cx="10922000" cy="533400"/>
          </a:xfrm>
          <a:prstGeom prst="roundRect">
            <a:avLst>
              <a:gd name="adj" fmla="val 20000"/>
            </a:avLst>
          </a:prstGeom>
          <a:solidFill>
            <a:srgbClr val="FEF3C7"/>
          </a:solidFill>
          <a:ln>
            <a:solidFill>
              <a:srgbClr val="F59E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200" b="1" dirty="0">
                <a:solidFill>
                  <a:srgbClr val="FFC000"/>
                </a:solidFill>
                <a:latin typeface="Segoe UI" panose="020B0502040204020203" pitchFamily="34" charset="0"/>
              </a:rPr>
              <a:t>💡</a:t>
            </a:r>
            <a:r>
              <a:rPr lang="en-US" sz="1300" b="1" dirty="0" smtClean="0">
                <a:solidFill>
                  <a:srgbClr val="92400E"/>
                </a:solidFill>
                <a:latin typeface="Segoe UI" panose="020B0502040204020203" pitchFamily="34" charset="0"/>
              </a:rPr>
              <a:t> </a:t>
            </a:r>
            <a:r>
              <a:rPr lang="ar-SA" sz="1300" b="1" dirty="0">
                <a:solidFill>
                  <a:srgbClr val="92400E"/>
                </a:solidFill>
                <a:latin typeface="Segoe UI" panose="020B0502040204020203" pitchFamily="34" charset="0"/>
              </a:rPr>
              <a:t>تنبيه: لتشغيل دوران العجلة التفاعلي وكشف </a:t>
            </a:r>
            <a:r>
              <a:rPr lang="ar-SA" sz="1300" b="1" dirty="0" smtClean="0">
                <a:solidFill>
                  <a:srgbClr val="92400E"/>
                </a:solidFill>
                <a:latin typeface="Segoe UI" panose="020B0502040204020203" pitchFamily="34" charset="0"/>
              </a:rPr>
              <a:t>الإجابات</a:t>
            </a:r>
            <a:r>
              <a:rPr lang="ar-JO" sz="1300" b="1" dirty="0" smtClean="0">
                <a:solidFill>
                  <a:srgbClr val="92400E"/>
                </a:solidFill>
                <a:latin typeface="Segoe UI" panose="020B0502040204020203" pitchFamily="34" charset="0"/>
              </a:rPr>
              <a:t> </a:t>
            </a:r>
            <a:r>
              <a:rPr lang="ar-SA" sz="1300" b="1" dirty="0" smtClean="0">
                <a:solidFill>
                  <a:srgbClr val="92400E"/>
                </a:solidFill>
                <a:latin typeface="Segoe UI" panose="020B0502040204020203" pitchFamily="34" charset="0"/>
              </a:rPr>
              <a:t>، </a:t>
            </a:r>
            <a:r>
              <a:rPr lang="ar-SA" sz="1300" b="1" dirty="0">
                <a:solidFill>
                  <a:srgbClr val="92400E"/>
                </a:solidFill>
                <a:latin typeface="Segoe UI" panose="020B0502040204020203" pitchFamily="34" charset="0"/>
              </a:rPr>
              <a:t>اضغط </a:t>
            </a:r>
            <a:r>
              <a:rPr lang="en-US" sz="1300" b="1" dirty="0" smtClean="0">
                <a:solidFill>
                  <a:srgbClr val="92400E"/>
                </a:solidFill>
                <a:latin typeface="Segoe UI" panose="020B0502040204020203" pitchFamily="34" charset="0"/>
              </a:rPr>
              <a:t>F5</a:t>
            </a:r>
            <a:r>
              <a:rPr lang="ar-JO" sz="1300" b="1" dirty="0" smtClean="0">
                <a:solidFill>
                  <a:srgbClr val="92400E"/>
                </a:solidFill>
                <a:latin typeface="Segoe UI" panose="020B0502040204020203" pitchFamily="34" charset="0"/>
              </a:rPr>
              <a:t> لتشغيل العرض .</a:t>
            </a:r>
            <a:endParaRPr lang="en-US" sz="1300" b="1" dirty="0">
              <a:solidFill>
                <a:srgbClr val="92400E"/>
              </a:solidFill>
              <a:latin typeface="Segoe UI" panose="020B0502040204020203" pitchFamily="34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93513BD6-4F74-9CCD-E0AF-77E5A63E6980}"/>
              </a:ext>
            </a:extLst>
          </p:cNvPr>
          <p:cNvSpPr/>
          <p:nvPr/>
        </p:nvSpPr>
        <p:spPr>
          <a:xfrm>
            <a:off x="3873500" y="5461000"/>
            <a:ext cx="4445000" cy="8255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3200" b="1" dirty="0" smtClean="0">
                <a:solidFill>
                  <a:srgbClr val="FFC000"/>
                </a:solidFill>
                <a:latin typeface="Segoe UI" panose="020B0502040204020203" pitchFamily="34" charset="0"/>
              </a:rPr>
              <a:t>🚀</a:t>
            </a:r>
            <a:r>
              <a:rPr lang="ar-JO" sz="20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 </a:t>
            </a:r>
            <a:r>
              <a:rPr lang="en-US" sz="20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 </a:t>
            </a:r>
            <a:r>
              <a:rPr lang="ar-SA" sz="2000" b="1" dirty="0">
                <a:solidFill>
                  <a:srgbClr val="FFFFFF"/>
                </a:solidFill>
                <a:latin typeface="Segoe UI" panose="020B0502040204020203" pitchFamily="34" charset="0"/>
              </a:rPr>
              <a:t>ابدأ الآن (الانتقال إلى عجلة الحظ)</a:t>
            </a:r>
            <a:endParaRPr lang="en-US" sz="2000" b="1" dirty="0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6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0A0E703-2443-9268-F808-9EE384782963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4358FCE-BB8D-B4DC-3B52-6B6993302B3A}"/>
              </a:ext>
            </a:extLst>
          </p:cNvPr>
          <p:cNvSpPr/>
          <p:nvPr/>
        </p:nvSpPr>
        <p:spPr>
          <a:xfrm>
            <a:off x="0" y="762000"/>
            <a:ext cx="12192000" cy="50800"/>
          </a:xfrm>
          <a:prstGeom prst="rect">
            <a:avLst/>
          </a:prstGeom>
          <a:solidFill>
            <a:srgbClr val="4F46E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D5CC255-912D-BBF6-D21F-2FC217FF1080}"/>
              </a:ext>
            </a:extLst>
          </p:cNvPr>
          <p:cNvSpPr txBox="1"/>
          <p:nvPr/>
        </p:nvSpPr>
        <p:spPr>
          <a:xfrm>
            <a:off x="508000" y="127000"/>
            <a:ext cx="8636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2000" b="1">
                <a:solidFill>
                  <a:srgbClr val="FFFFFF"/>
                </a:solidFill>
                <a:latin typeface="Segoe UI" panose="020B0502040204020203" pitchFamily="34" charset="0"/>
              </a:rPr>
              <a:t>💡 </a:t>
            </a:r>
            <a:r>
              <a:rPr lang="ar-SA" sz="2000" b="1">
                <a:solidFill>
                  <a:srgbClr val="FFFFFF"/>
                </a:solidFill>
                <a:latin typeface="Segoe UI" panose="020B0502040204020203" pitchFamily="34" charset="0"/>
              </a:rPr>
              <a:t>حل السؤال رقم (4 من 7) | اختر الإجابة الصحيحة</a:t>
            </a:r>
            <a:endParaRPr lang="en-US" sz="2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AA938D93-7C00-9CB5-36D0-5DB17AE4D3D3}"/>
              </a:ext>
            </a:extLst>
          </p:cNvPr>
          <p:cNvSpPr/>
          <p:nvPr/>
        </p:nvSpPr>
        <p:spPr>
          <a:xfrm>
            <a:off x="9461500" y="152400"/>
            <a:ext cx="2349500" cy="4572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FFFFFF"/>
                </a:solidFill>
                <a:latin typeface="Segoe UI" panose="020B0502040204020203" pitchFamily="34" charset="0"/>
              </a:rPr>
              <a:t>🎡 </a:t>
            </a:r>
            <a:r>
              <a:rPr lang="ar-SA" sz="1300" b="1">
                <a:solidFill>
                  <a:srgbClr val="FFFFFF"/>
                </a:solidFill>
                <a:latin typeface="Segoe UI" panose="020B0502040204020203" pitchFamily="34" charset="0"/>
              </a:rPr>
              <a:t>العودة لعجلة الحظ</a:t>
            </a:r>
            <a:endParaRPr lang="en-US" sz="13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E7B2903E-82F9-C5ED-F618-C60328FF54BC}"/>
              </a:ext>
            </a:extLst>
          </p:cNvPr>
          <p:cNvSpPr/>
          <p:nvPr/>
        </p:nvSpPr>
        <p:spPr>
          <a:xfrm>
            <a:off x="762000" y="952500"/>
            <a:ext cx="10668000" cy="635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400" b="1">
                <a:solidFill>
                  <a:srgbClr val="0F172A"/>
                </a:solidFill>
                <a:latin typeface="Segoe UI" panose="020B0502040204020203" pitchFamily="34" charset="0"/>
              </a:rPr>
              <a:t>السؤال: ما هي السرعة القصوى في الكون وفقاً للنظرية النسبية لألبرت آينشتاين؟</a:t>
            </a:r>
            <a:endParaRPr lang="en-US" sz="14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B524950-1AA7-4941-AE85-F0D5E0431112}"/>
              </a:ext>
            </a:extLst>
          </p:cNvPr>
          <p:cNvSpPr txBox="1"/>
          <p:nvPr/>
        </p:nvSpPr>
        <p:spPr>
          <a:xfrm>
            <a:off x="762000" y="1651000"/>
            <a:ext cx="1066800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300" b="1">
                <a:solidFill>
                  <a:srgbClr val="64748B"/>
                </a:solidFill>
                <a:latin typeface="Segoe UI" panose="020B0502040204020203" pitchFamily="34" charset="0"/>
              </a:rPr>
              <a:t>👇 </a:t>
            </a:r>
            <a:r>
              <a:rPr lang="ar-SA" sz="1300" b="1">
                <a:solidFill>
                  <a:srgbClr val="64748B"/>
                </a:solidFill>
                <a:latin typeface="Segoe UI" panose="020B0502040204020203" pitchFamily="34" charset="0"/>
              </a:rPr>
              <a:t>انقر على أي خيار لإظهار النتيجة فوراً:</a:t>
            </a:r>
            <a:endParaRPr lang="en-US" sz="1300" b="1">
              <a:solidFill>
                <a:srgbClr val="64748B"/>
              </a:solidFill>
              <a:latin typeface="Segoe UI" panose="020B0502040204020203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82FB36C8-D41A-72CF-8CFF-086EB9CE509C}"/>
              </a:ext>
            </a:extLst>
          </p:cNvPr>
          <p:cNvSpPr/>
          <p:nvPr/>
        </p:nvSpPr>
        <p:spPr>
          <a:xfrm>
            <a:off x="7620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E11D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أ )
سرعة الصوت في الهواء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D22EB1AD-9B19-FB37-2080-0A1B660B3F8C}"/>
              </a:ext>
            </a:extLst>
          </p:cNvPr>
          <p:cNvSpPr/>
          <p:nvPr/>
        </p:nvSpPr>
        <p:spPr>
          <a:xfrm>
            <a:off x="7620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FEE2E2"/>
          </a:solidFill>
          <a:ln w="25400">
            <a:solidFill>
              <a:srgbClr val="DC26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✗ إجابة غير صحيحة </a:t>
            </a:r>
            <a:r>
              <a:rPr lang="en-US" sz="1300" b="1">
                <a:solidFill>
                  <a:srgbClr val="DC2626"/>
                </a:solidFill>
                <a:latin typeface="Segoe UI" panose="020B0502040204020203" pitchFamily="34" charset="0"/>
              </a:rPr>
              <a:t>❌
</a:t>
            </a:r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حاول مرة أخرى</a:t>
            </a:r>
            <a:endParaRPr lang="en-US" sz="1300" b="1">
              <a:solidFill>
                <a:srgbClr val="DC2626"/>
              </a:solidFill>
              <a:latin typeface="Segoe UI" panose="020B0502040204020203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A3818918-5096-081E-6891-B76ACF9A84EB}"/>
              </a:ext>
            </a:extLst>
          </p:cNvPr>
          <p:cNvSpPr/>
          <p:nvPr/>
        </p:nvSpPr>
        <p:spPr>
          <a:xfrm>
            <a:off x="44069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E11D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ب )
سرعة الضوء في الفراغ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4EDBD764-4EBE-6AEC-737F-A06FA1DB45CE}"/>
              </a:ext>
            </a:extLst>
          </p:cNvPr>
          <p:cNvSpPr/>
          <p:nvPr/>
        </p:nvSpPr>
        <p:spPr>
          <a:xfrm>
            <a:off x="44069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DCFCE7"/>
          </a:solidFill>
          <a:ln w="25400">
            <a:solidFill>
              <a:srgbClr val="16A3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16A34A"/>
                </a:solidFill>
                <a:latin typeface="Segoe UI" panose="020B0502040204020203" pitchFamily="34" charset="0"/>
              </a:rPr>
              <a:t>✓ إجابة صحيحة وممتازة! </a:t>
            </a:r>
            <a:r>
              <a:rPr lang="en-US" sz="1300" b="1">
                <a:solidFill>
                  <a:srgbClr val="16A34A"/>
                </a:solidFill>
                <a:latin typeface="Segoe UI" panose="020B0502040204020203" pitchFamily="34" charset="0"/>
              </a:rPr>
              <a:t>🌟
</a:t>
            </a:r>
            <a:r>
              <a:rPr lang="ar-SA" sz="1300" b="1">
                <a:solidFill>
                  <a:srgbClr val="16A34A"/>
                </a:solidFill>
                <a:latin typeface="Segoe UI" panose="020B0502040204020203" pitchFamily="34" charset="0"/>
              </a:rPr>
              <a:t>أحسنت صنعاً</a:t>
            </a:r>
            <a:endParaRPr lang="en-US" sz="1300" b="1">
              <a:solidFill>
                <a:srgbClr val="16A34A"/>
              </a:solidFill>
              <a:latin typeface="Segoe UI" panose="020B0502040204020203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D9225050-CB2E-7FFF-8F78-229335AD3946}"/>
              </a:ext>
            </a:extLst>
          </p:cNvPr>
          <p:cNvSpPr/>
          <p:nvPr/>
        </p:nvSpPr>
        <p:spPr>
          <a:xfrm>
            <a:off x="80518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E11D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ج )
سرعة دوران الأرض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9E6B96C2-D97E-5DA7-A067-CEA53E33C95B}"/>
              </a:ext>
            </a:extLst>
          </p:cNvPr>
          <p:cNvSpPr/>
          <p:nvPr/>
        </p:nvSpPr>
        <p:spPr>
          <a:xfrm>
            <a:off x="80518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FEE2E2"/>
          </a:solidFill>
          <a:ln w="25400">
            <a:solidFill>
              <a:srgbClr val="DC26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✗ إجابة غير صحيحة </a:t>
            </a:r>
            <a:r>
              <a:rPr lang="en-US" sz="1300" b="1">
                <a:solidFill>
                  <a:srgbClr val="DC2626"/>
                </a:solidFill>
                <a:latin typeface="Segoe UI" panose="020B0502040204020203" pitchFamily="34" charset="0"/>
              </a:rPr>
              <a:t>❌
</a:t>
            </a:r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حاول مرة أخرى</a:t>
            </a:r>
            <a:endParaRPr lang="en-US" sz="1300" b="1">
              <a:solidFill>
                <a:srgbClr val="DC2626"/>
              </a:solidFill>
              <a:latin typeface="Segoe UI" panose="020B0502040204020203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6FD2D4D7-D7D4-4C46-C724-F152F92C7FDF}"/>
              </a:ext>
            </a:extLst>
          </p:cNvPr>
          <p:cNvSpPr/>
          <p:nvPr/>
        </p:nvSpPr>
        <p:spPr>
          <a:xfrm>
            <a:off x="762000" y="4508500"/>
            <a:ext cx="10668000" cy="8890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200" b="1" dirty="0">
                <a:solidFill>
                  <a:srgbClr val="FFC000"/>
                </a:solidFill>
                <a:latin typeface="Segoe UI" panose="020B0502040204020203" pitchFamily="34" charset="0"/>
              </a:rPr>
              <a:t>💡</a:t>
            </a:r>
            <a:r>
              <a:rPr lang="en-US" sz="1300" b="1" dirty="0" smtClean="0">
                <a:solidFill>
                  <a:srgbClr val="0F172A"/>
                </a:solidFill>
                <a:latin typeface="Segoe UI" panose="020B0502040204020203" pitchFamily="34" charset="0"/>
              </a:rPr>
              <a:t> </a:t>
            </a:r>
            <a:r>
              <a:rPr lang="ar-SA" sz="1300" b="1" dirty="0">
                <a:solidFill>
                  <a:srgbClr val="0F172A"/>
                </a:solidFill>
                <a:latin typeface="Segoe UI" panose="020B0502040204020203" pitchFamily="34" charset="0"/>
              </a:rPr>
              <a:t>التوضيح العلمي: تبلغ سرعة الضوء في الفراغ حوالي 300 ألف كم/ثانية، وهي الحد الأقصى للسرعة في الكون.</a:t>
            </a:r>
            <a:endParaRPr lang="en-US" sz="1300" b="1" dirty="0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="" xmlns:a16="http://schemas.microsoft.com/office/drawing/2014/main" id="{935AA988-0F16-4153-55F8-C5A76CCB4FE5}"/>
              </a:ext>
            </a:extLst>
          </p:cNvPr>
          <p:cNvSpPr/>
          <p:nvPr/>
        </p:nvSpPr>
        <p:spPr>
          <a:xfrm>
            <a:off x="3873500" y="5588000"/>
            <a:ext cx="4445000" cy="7366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SA" sz="1700" b="1">
                <a:solidFill>
                  <a:srgbClr val="FFFFFF"/>
                </a:solidFill>
                <a:latin typeface="Segoe UI" panose="020B0502040204020203" pitchFamily="34" charset="0"/>
              </a:rPr>
              <a:t>العودة إلى عجلة الحظ (سؤال جديد)</a:t>
            </a:r>
            <a:endParaRPr lang="en-US" sz="17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80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99ABC40-9364-065A-0A51-C59C58C47718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C59D90-B5D3-6654-79BE-0A89EEAF75AD}"/>
              </a:ext>
            </a:extLst>
          </p:cNvPr>
          <p:cNvSpPr/>
          <p:nvPr/>
        </p:nvSpPr>
        <p:spPr>
          <a:xfrm>
            <a:off x="0" y="762000"/>
            <a:ext cx="12192000" cy="50800"/>
          </a:xfrm>
          <a:prstGeom prst="rect">
            <a:avLst/>
          </a:prstGeom>
          <a:solidFill>
            <a:srgbClr val="4F46E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DCEF6B2-CFB7-C608-A200-590C2854C73D}"/>
              </a:ext>
            </a:extLst>
          </p:cNvPr>
          <p:cNvSpPr txBox="1"/>
          <p:nvPr/>
        </p:nvSpPr>
        <p:spPr>
          <a:xfrm>
            <a:off x="508000" y="127000"/>
            <a:ext cx="8636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2000" b="1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SA" sz="2000" b="1">
                <a:solidFill>
                  <a:srgbClr val="FFFFFF"/>
                </a:solidFill>
                <a:latin typeface="Segoe UI" panose="020B0502040204020203" pitchFamily="34" charset="0"/>
              </a:rPr>
              <a:t>تحدي السؤال (5 من 7) | الجغرافيا العالمية</a:t>
            </a:r>
            <a:endParaRPr lang="en-US" sz="2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979D2F98-C129-DA54-BC44-3170DC740C68}"/>
              </a:ext>
            </a:extLst>
          </p:cNvPr>
          <p:cNvSpPr/>
          <p:nvPr/>
        </p:nvSpPr>
        <p:spPr>
          <a:xfrm>
            <a:off x="9461500" y="152400"/>
            <a:ext cx="2349500" cy="4572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FFFFFF"/>
                </a:solidFill>
                <a:latin typeface="Segoe UI" panose="020B0502040204020203" pitchFamily="34" charset="0"/>
              </a:rPr>
              <a:t>🎡 </a:t>
            </a:r>
            <a:r>
              <a:rPr lang="ar-SA" sz="1300" b="1">
                <a:solidFill>
                  <a:srgbClr val="FFFFFF"/>
                </a:solidFill>
                <a:latin typeface="Segoe UI" panose="020B0502040204020203" pitchFamily="34" charset="0"/>
              </a:rPr>
              <a:t>العودة لعجلة الحظ</a:t>
            </a:r>
            <a:endParaRPr lang="en-US" sz="13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42EBD690-4858-C0BC-1365-8B406E40E60F}"/>
              </a:ext>
            </a:extLst>
          </p:cNvPr>
          <p:cNvSpPr/>
          <p:nvPr/>
        </p:nvSpPr>
        <p:spPr>
          <a:xfrm>
            <a:off x="4699000" y="1079500"/>
            <a:ext cx="2794000" cy="457200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400" b="1">
                <a:solidFill>
                  <a:srgbClr val="FFFFFF"/>
                </a:solidFill>
                <a:latin typeface="Segoe UI" panose="020B0502040204020203" pitchFamily="34" charset="0"/>
              </a:rPr>
              <a:t>محور: الجغرافيا العالمية</a:t>
            </a:r>
            <a:endParaRPr lang="en-US" sz="14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85F654FA-2792-D298-6927-E35E118C97CB}"/>
              </a:ext>
            </a:extLst>
          </p:cNvPr>
          <p:cNvSpPr/>
          <p:nvPr/>
        </p:nvSpPr>
        <p:spPr>
          <a:xfrm>
            <a:off x="1016000" y="1778000"/>
            <a:ext cx="10160000" cy="3048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5400"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B794D1DF-90D0-7394-3ECF-3FF264D49409}"/>
              </a:ext>
            </a:extLst>
          </p:cNvPr>
          <p:cNvSpPr/>
          <p:nvPr/>
        </p:nvSpPr>
        <p:spPr>
          <a:xfrm>
            <a:off x="1016000" y="1778000"/>
            <a:ext cx="10160000" cy="609600"/>
          </a:xfrm>
          <a:prstGeom prst="roundRect">
            <a:avLst>
              <a:gd name="adj" fmla="val 20000"/>
            </a:avLst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b="1">
                <a:solidFill>
                  <a:srgbClr val="FFFFFF"/>
                </a:solidFill>
                <a:latin typeface="Segoe UI" panose="020B0502040204020203" pitchFamily="34" charset="0"/>
              </a:rPr>
              <a:t>نص السؤال رقم 5</a:t>
            </a:r>
            <a:endParaRPr lang="en-US" sz="16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2A7C4FF-C2DF-0149-2209-206759E5B725}"/>
              </a:ext>
            </a:extLst>
          </p:cNvPr>
          <p:cNvSpPr txBox="1"/>
          <p:nvPr/>
        </p:nvSpPr>
        <p:spPr>
          <a:xfrm>
            <a:off x="1333500" y="2667000"/>
            <a:ext cx="9525000" cy="4770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ar-SA" sz="2500" b="1">
                <a:solidFill>
                  <a:srgbClr val="0F172A"/>
                </a:solidFill>
                <a:latin typeface="Segoe UI" panose="020B0502040204020203" pitchFamily="34" charset="0"/>
              </a:rPr>
              <a:t>كم يبلغ عدد قارات العالم المعترف بها جغرافياً في النماذج التعليمية الشائعة؟</a:t>
            </a:r>
            <a:endParaRPr lang="en-US" sz="2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="" xmlns:a16="http://schemas.microsoft.com/office/drawing/2014/main" id="{DFBACD5E-D2EC-9417-0040-C2CFA6D0580C}"/>
              </a:ext>
            </a:extLst>
          </p:cNvPr>
          <p:cNvSpPr/>
          <p:nvPr/>
        </p:nvSpPr>
        <p:spPr>
          <a:xfrm>
            <a:off x="3873500" y="5270500"/>
            <a:ext cx="4445000" cy="825500"/>
          </a:xfrm>
          <a:prstGeom prst="roundRect">
            <a:avLst>
              <a:gd name="adj" fmla="val 30000"/>
            </a:avLst>
          </a:prstGeom>
          <a:solidFill>
            <a:srgbClr val="16A34A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900" b="1">
                <a:solidFill>
                  <a:srgbClr val="FFFFFF"/>
                </a:solidFill>
                <a:latin typeface="Segoe UI" panose="020B0502040204020203" pitchFamily="34" charset="0"/>
              </a:rPr>
              <a:t>الانتقال إلى خيارات الحل ➔</a:t>
            </a:r>
            <a:endParaRPr lang="en-US" sz="19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291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0CA4556-0CE5-7E62-0FE6-F6DE881A657E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E2DEF03-1A89-FE4F-31B8-E7E3460C6890}"/>
              </a:ext>
            </a:extLst>
          </p:cNvPr>
          <p:cNvSpPr/>
          <p:nvPr/>
        </p:nvSpPr>
        <p:spPr>
          <a:xfrm>
            <a:off x="0" y="762000"/>
            <a:ext cx="12192000" cy="50800"/>
          </a:xfrm>
          <a:prstGeom prst="rect">
            <a:avLst/>
          </a:prstGeom>
          <a:solidFill>
            <a:srgbClr val="4F46E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458C020-7075-19C8-8E80-3947D24BD684}"/>
              </a:ext>
            </a:extLst>
          </p:cNvPr>
          <p:cNvSpPr txBox="1"/>
          <p:nvPr/>
        </p:nvSpPr>
        <p:spPr>
          <a:xfrm>
            <a:off x="508000" y="127000"/>
            <a:ext cx="8636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2000" b="1">
                <a:solidFill>
                  <a:srgbClr val="FFFFFF"/>
                </a:solidFill>
                <a:latin typeface="Segoe UI" panose="020B0502040204020203" pitchFamily="34" charset="0"/>
              </a:rPr>
              <a:t>💡 </a:t>
            </a:r>
            <a:r>
              <a:rPr lang="ar-SA" sz="2000" b="1">
                <a:solidFill>
                  <a:srgbClr val="FFFFFF"/>
                </a:solidFill>
                <a:latin typeface="Segoe UI" panose="020B0502040204020203" pitchFamily="34" charset="0"/>
              </a:rPr>
              <a:t>حل السؤال رقم (5 من 7) | اختر الإجابة الصحيحة</a:t>
            </a:r>
            <a:endParaRPr lang="en-US" sz="2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73E81D86-DF88-1728-AABF-BA100D739A7A}"/>
              </a:ext>
            </a:extLst>
          </p:cNvPr>
          <p:cNvSpPr/>
          <p:nvPr/>
        </p:nvSpPr>
        <p:spPr>
          <a:xfrm>
            <a:off x="9461500" y="152400"/>
            <a:ext cx="2349500" cy="4572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FFFFFF"/>
                </a:solidFill>
                <a:latin typeface="Segoe UI" panose="020B0502040204020203" pitchFamily="34" charset="0"/>
              </a:rPr>
              <a:t>🎡 </a:t>
            </a:r>
            <a:r>
              <a:rPr lang="ar-SA" sz="1300" b="1">
                <a:solidFill>
                  <a:srgbClr val="FFFFFF"/>
                </a:solidFill>
                <a:latin typeface="Segoe UI" panose="020B0502040204020203" pitchFamily="34" charset="0"/>
              </a:rPr>
              <a:t>العودة لعجلة الحظ</a:t>
            </a:r>
            <a:endParaRPr lang="en-US" sz="13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D6E4DFE8-4828-89CB-6265-5489D2E919CC}"/>
              </a:ext>
            </a:extLst>
          </p:cNvPr>
          <p:cNvSpPr/>
          <p:nvPr/>
        </p:nvSpPr>
        <p:spPr>
          <a:xfrm>
            <a:off x="762000" y="952500"/>
            <a:ext cx="10668000" cy="635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400" b="1">
                <a:solidFill>
                  <a:srgbClr val="0F172A"/>
                </a:solidFill>
                <a:latin typeface="Segoe UI" panose="020B0502040204020203" pitchFamily="34" charset="0"/>
              </a:rPr>
              <a:t>السؤال: كم يبلغ عدد قارات العالم المعترف بها جغرافياً في النماذج التعليمية الشائعة؟</a:t>
            </a:r>
            <a:endParaRPr lang="en-US" sz="14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F2C18CA-6F25-FE71-8FC5-462F0AA326CC}"/>
              </a:ext>
            </a:extLst>
          </p:cNvPr>
          <p:cNvSpPr txBox="1"/>
          <p:nvPr/>
        </p:nvSpPr>
        <p:spPr>
          <a:xfrm>
            <a:off x="762000" y="1651000"/>
            <a:ext cx="1066800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300" b="1">
                <a:solidFill>
                  <a:srgbClr val="64748B"/>
                </a:solidFill>
                <a:latin typeface="Segoe UI" panose="020B0502040204020203" pitchFamily="34" charset="0"/>
              </a:rPr>
              <a:t>👇 </a:t>
            </a:r>
            <a:r>
              <a:rPr lang="ar-SA" sz="1300" b="1">
                <a:solidFill>
                  <a:srgbClr val="64748B"/>
                </a:solidFill>
                <a:latin typeface="Segoe UI" panose="020B0502040204020203" pitchFamily="34" charset="0"/>
              </a:rPr>
              <a:t>انقر على أي خيار لإظهار النتيجة فوراً:</a:t>
            </a:r>
            <a:endParaRPr lang="en-US" sz="1300" b="1">
              <a:solidFill>
                <a:srgbClr val="64748B"/>
              </a:solidFill>
              <a:latin typeface="Segoe UI" panose="020B0502040204020203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B6214312-4FF9-05C1-5C19-D71A60CFADBA}"/>
              </a:ext>
            </a:extLst>
          </p:cNvPr>
          <p:cNvSpPr/>
          <p:nvPr/>
        </p:nvSpPr>
        <p:spPr>
          <a:xfrm>
            <a:off x="7620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0D94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أ )
5 قارات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1407B357-7C38-3E5E-3C53-ABEE8B9B8835}"/>
              </a:ext>
            </a:extLst>
          </p:cNvPr>
          <p:cNvSpPr/>
          <p:nvPr/>
        </p:nvSpPr>
        <p:spPr>
          <a:xfrm>
            <a:off x="7620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FEE2E2"/>
          </a:solidFill>
          <a:ln w="25400">
            <a:solidFill>
              <a:srgbClr val="DC26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✗ إجابة غير صحيحة </a:t>
            </a:r>
            <a:r>
              <a:rPr lang="en-US" sz="1300" b="1">
                <a:solidFill>
                  <a:srgbClr val="DC2626"/>
                </a:solidFill>
                <a:latin typeface="Segoe UI" panose="020B0502040204020203" pitchFamily="34" charset="0"/>
              </a:rPr>
              <a:t>❌
</a:t>
            </a:r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حاول مرة أخرى</a:t>
            </a:r>
            <a:endParaRPr lang="en-US" sz="1300" b="1">
              <a:solidFill>
                <a:srgbClr val="DC2626"/>
              </a:solidFill>
              <a:latin typeface="Segoe UI" panose="020B0502040204020203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8046CE22-03F6-AE90-2B77-4DA2329B967A}"/>
              </a:ext>
            </a:extLst>
          </p:cNvPr>
          <p:cNvSpPr/>
          <p:nvPr/>
        </p:nvSpPr>
        <p:spPr>
          <a:xfrm>
            <a:off x="44069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0D94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ب )
7 قارات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40969CCE-1112-9516-10F6-CC816E76CDEA}"/>
              </a:ext>
            </a:extLst>
          </p:cNvPr>
          <p:cNvSpPr/>
          <p:nvPr/>
        </p:nvSpPr>
        <p:spPr>
          <a:xfrm>
            <a:off x="44069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DCFCE7"/>
          </a:solidFill>
          <a:ln w="25400">
            <a:solidFill>
              <a:srgbClr val="16A3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16A34A"/>
                </a:solidFill>
                <a:latin typeface="Segoe UI" panose="020B0502040204020203" pitchFamily="34" charset="0"/>
              </a:rPr>
              <a:t>✓ إجابة صحيحة وممتازة! </a:t>
            </a:r>
            <a:r>
              <a:rPr lang="en-US" sz="1300" b="1">
                <a:solidFill>
                  <a:srgbClr val="16A34A"/>
                </a:solidFill>
                <a:latin typeface="Segoe UI" panose="020B0502040204020203" pitchFamily="34" charset="0"/>
              </a:rPr>
              <a:t>🌟
</a:t>
            </a:r>
            <a:r>
              <a:rPr lang="ar-SA" sz="1300" b="1">
                <a:solidFill>
                  <a:srgbClr val="16A34A"/>
                </a:solidFill>
                <a:latin typeface="Segoe UI" panose="020B0502040204020203" pitchFamily="34" charset="0"/>
              </a:rPr>
              <a:t>أحسنت صنعاً</a:t>
            </a:r>
            <a:endParaRPr lang="en-US" sz="1300" b="1">
              <a:solidFill>
                <a:srgbClr val="16A34A"/>
              </a:solidFill>
              <a:latin typeface="Segoe UI" panose="020B0502040204020203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3BEB5101-6F5B-E339-E815-B33B9CCCC696}"/>
              </a:ext>
            </a:extLst>
          </p:cNvPr>
          <p:cNvSpPr/>
          <p:nvPr/>
        </p:nvSpPr>
        <p:spPr>
          <a:xfrm>
            <a:off x="80518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0D94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ج )
9 قارات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A1A86E4A-EFF1-386F-A0D4-1F1F871FEA73}"/>
              </a:ext>
            </a:extLst>
          </p:cNvPr>
          <p:cNvSpPr/>
          <p:nvPr/>
        </p:nvSpPr>
        <p:spPr>
          <a:xfrm>
            <a:off x="80518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FEE2E2"/>
          </a:solidFill>
          <a:ln w="25400">
            <a:solidFill>
              <a:srgbClr val="DC26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✗ إجابة غير صحيحة </a:t>
            </a:r>
            <a:r>
              <a:rPr lang="en-US" sz="1300" b="1">
                <a:solidFill>
                  <a:srgbClr val="DC2626"/>
                </a:solidFill>
                <a:latin typeface="Segoe UI" panose="020B0502040204020203" pitchFamily="34" charset="0"/>
              </a:rPr>
              <a:t>❌
</a:t>
            </a:r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حاول مرة أخرى</a:t>
            </a:r>
            <a:endParaRPr lang="en-US" sz="1300" b="1">
              <a:solidFill>
                <a:srgbClr val="DC2626"/>
              </a:solidFill>
              <a:latin typeface="Segoe UI" panose="020B0502040204020203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D916216E-36A2-38B0-EBE8-3F41ACF3391B}"/>
              </a:ext>
            </a:extLst>
          </p:cNvPr>
          <p:cNvSpPr/>
          <p:nvPr/>
        </p:nvSpPr>
        <p:spPr>
          <a:xfrm>
            <a:off x="762000" y="4508500"/>
            <a:ext cx="10668000" cy="8890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200" b="1" dirty="0">
                <a:solidFill>
                  <a:srgbClr val="FFC000"/>
                </a:solidFill>
                <a:latin typeface="Segoe UI" panose="020B0502040204020203" pitchFamily="34" charset="0"/>
              </a:rPr>
              <a:t>💡</a:t>
            </a:r>
            <a:r>
              <a:rPr lang="en-US" sz="1300" b="1" dirty="0" smtClean="0">
                <a:solidFill>
                  <a:srgbClr val="0F172A"/>
                </a:solidFill>
                <a:latin typeface="Segoe UI" panose="020B0502040204020203" pitchFamily="34" charset="0"/>
              </a:rPr>
              <a:t> </a:t>
            </a:r>
            <a:r>
              <a:rPr lang="ar-SA" sz="1300" b="1" dirty="0">
                <a:solidFill>
                  <a:srgbClr val="0F172A"/>
                </a:solidFill>
                <a:latin typeface="Segoe UI" panose="020B0502040204020203" pitchFamily="34" charset="0"/>
              </a:rPr>
              <a:t>التوضيح العلمي: القارات السبع: آسيا، إفريقيا، أوروبا، أمريكا الشمالية، أمريكا الجنوبية، أستراليا، والقطبية الجنوبية.</a:t>
            </a:r>
            <a:endParaRPr lang="en-US" sz="1300" b="1" dirty="0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="" xmlns:a16="http://schemas.microsoft.com/office/drawing/2014/main" id="{6457ADC3-406B-7B43-018E-52477887E3B1}"/>
              </a:ext>
            </a:extLst>
          </p:cNvPr>
          <p:cNvSpPr/>
          <p:nvPr/>
        </p:nvSpPr>
        <p:spPr>
          <a:xfrm>
            <a:off x="3873500" y="5588000"/>
            <a:ext cx="4445000" cy="7366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SA" sz="1700" b="1">
                <a:solidFill>
                  <a:srgbClr val="FFFFFF"/>
                </a:solidFill>
                <a:latin typeface="Segoe UI" panose="020B0502040204020203" pitchFamily="34" charset="0"/>
              </a:rPr>
              <a:t>العودة إلى عجلة الحظ (سؤال جديد)</a:t>
            </a:r>
            <a:endParaRPr lang="en-US" sz="17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66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A431302-3FAF-9E2B-397D-39ACCA62EFD8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4915A422-4073-A104-9994-81975E69ED20}"/>
              </a:ext>
            </a:extLst>
          </p:cNvPr>
          <p:cNvSpPr/>
          <p:nvPr/>
        </p:nvSpPr>
        <p:spPr>
          <a:xfrm>
            <a:off x="0" y="762000"/>
            <a:ext cx="12192000" cy="50800"/>
          </a:xfrm>
          <a:prstGeom prst="rect">
            <a:avLst/>
          </a:prstGeom>
          <a:solidFill>
            <a:srgbClr val="4F46E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72E0F52-4C63-6F5C-9068-D44B75E3D8C6}"/>
              </a:ext>
            </a:extLst>
          </p:cNvPr>
          <p:cNvSpPr txBox="1"/>
          <p:nvPr/>
        </p:nvSpPr>
        <p:spPr>
          <a:xfrm>
            <a:off x="508000" y="127000"/>
            <a:ext cx="8636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2000" b="1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SA" sz="2000" b="1">
                <a:solidFill>
                  <a:srgbClr val="FFFFFF"/>
                </a:solidFill>
                <a:latin typeface="Segoe UI" panose="020B0502040204020203" pitchFamily="34" charset="0"/>
              </a:rPr>
              <a:t>تحدي السؤال (6 من 7) | التقنية والبرمجة</a:t>
            </a:r>
            <a:endParaRPr lang="en-US" sz="2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4DDACE05-4FA7-3FAA-4384-D4F6020BF2A6}"/>
              </a:ext>
            </a:extLst>
          </p:cNvPr>
          <p:cNvSpPr/>
          <p:nvPr/>
        </p:nvSpPr>
        <p:spPr>
          <a:xfrm>
            <a:off x="9461500" y="152400"/>
            <a:ext cx="2349500" cy="4572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FFFFFF"/>
                </a:solidFill>
                <a:latin typeface="Segoe UI" panose="020B0502040204020203" pitchFamily="34" charset="0"/>
              </a:rPr>
              <a:t>🎡 </a:t>
            </a:r>
            <a:r>
              <a:rPr lang="ar-SA" sz="1300" b="1">
                <a:solidFill>
                  <a:srgbClr val="FFFFFF"/>
                </a:solidFill>
                <a:latin typeface="Segoe UI" panose="020B0502040204020203" pitchFamily="34" charset="0"/>
              </a:rPr>
              <a:t>العودة لعجلة الحظ</a:t>
            </a:r>
            <a:endParaRPr lang="en-US" sz="13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FE04794F-D954-EC41-F732-4FE3355F2803}"/>
              </a:ext>
            </a:extLst>
          </p:cNvPr>
          <p:cNvSpPr/>
          <p:nvPr/>
        </p:nvSpPr>
        <p:spPr>
          <a:xfrm>
            <a:off x="4699000" y="1079500"/>
            <a:ext cx="2794000" cy="457200"/>
          </a:xfrm>
          <a:prstGeom prst="roundRect">
            <a:avLst>
              <a:gd name="adj" fmla="val 50000"/>
            </a:avLst>
          </a:prstGeom>
          <a:solidFill>
            <a:srgbClr val="7C3AED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400" b="1">
                <a:solidFill>
                  <a:srgbClr val="FFFFFF"/>
                </a:solidFill>
                <a:latin typeface="Segoe UI" panose="020B0502040204020203" pitchFamily="34" charset="0"/>
              </a:rPr>
              <a:t>محور: التقنية والبرمجة</a:t>
            </a:r>
            <a:endParaRPr lang="en-US" sz="14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01963DAC-BB29-1AB3-131F-574634B5192A}"/>
              </a:ext>
            </a:extLst>
          </p:cNvPr>
          <p:cNvSpPr/>
          <p:nvPr/>
        </p:nvSpPr>
        <p:spPr>
          <a:xfrm>
            <a:off x="1016000" y="1778000"/>
            <a:ext cx="10160000" cy="3048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5400"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352C7EF8-3A11-BAA1-7978-D6DC4EA0E4AD}"/>
              </a:ext>
            </a:extLst>
          </p:cNvPr>
          <p:cNvSpPr/>
          <p:nvPr/>
        </p:nvSpPr>
        <p:spPr>
          <a:xfrm>
            <a:off x="1016000" y="1778000"/>
            <a:ext cx="10160000" cy="609600"/>
          </a:xfrm>
          <a:prstGeom prst="roundRect">
            <a:avLst>
              <a:gd name="adj" fmla="val 20000"/>
            </a:avLst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b="1">
                <a:solidFill>
                  <a:srgbClr val="FFFFFF"/>
                </a:solidFill>
                <a:latin typeface="Segoe UI" panose="020B0502040204020203" pitchFamily="34" charset="0"/>
              </a:rPr>
              <a:t>نص السؤال رقم 6</a:t>
            </a:r>
            <a:endParaRPr lang="en-US" sz="16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C65601C-01D4-2657-83D5-455941ABD605}"/>
              </a:ext>
            </a:extLst>
          </p:cNvPr>
          <p:cNvSpPr txBox="1"/>
          <p:nvPr/>
        </p:nvSpPr>
        <p:spPr>
          <a:xfrm>
            <a:off x="1333500" y="2667000"/>
            <a:ext cx="9525000" cy="4770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ar-SA" sz="2500" b="1">
                <a:solidFill>
                  <a:srgbClr val="0F172A"/>
                </a:solidFill>
                <a:latin typeface="Segoe UI" panose="020B0502040204020203" pitchFamily="34" charset="0"/>
              </a:rPr>
              <a:t>ما هي لغة البرمجة القياسية الأكثر استخداماً لإضافة التفاعلية لصفحات الويب؟</a:t>
            </a:r>
            <a:endParaRPr lang="en-US" sz="2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="" xmlns:a16="http://schemas.microsoft.com/office/drawing/2014/main" id="{E88E26FD-75C3-D186-27EE-FF90A3138A04}"/>
              </a:ext>
            </a:extLst>
          </p:cNvPr>
          <p:cNvSpPr/>
          <p:nvPr/>
        </p:nvSpPr>
        <p:spPr>
          <a:xfrm>
            <a:off x="3873500" y="5270500"/>
            <a:ext cx="4445000" cy="825500"/>
          </a:xfrm>
          <a:prstGeom prst="roundRect">
            <a:avLst>
              <a:gd name="adj" fmla="val 30000"/>
            </a:avLst>
          </a:prstGeom>
          <a:solidFill>
            <a:srgbClr val="16A34A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900" b="1">
                <a:solidFill>
                  <a:srgbClr val="FFFFFF"/>
                </a:solidFill>
                <a:latin typeface="Segoe UI" panose="020B0502040204020203" pitchFamily="34" charset="0"/>
              </a:rPr>
              <a:t>الانتقال إلى خيارات الحل ➔</a:t>
            </a:r>
            <a:endParaRPr lang="en-US" sz="19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888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1549D09-7682-DCD0-25C4-074A7E5616EE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91E1BC-7622-3AE2-77FF-0ED61130B0DE}"/>
              </a:ext>
            </a:extLst>
          </p:cNvPr>
          <p:cNvSpPr/>
          <p:nvPr/>
        </p:nvSpPr>
        <p:spPr>
          <a:xfrm>
            <a:off x="0" y="762000"/>
            <a:ext cx="12192000" cy="50800"/>
          </a:xfrm>
          <a:prstGeom prst="rect">
            <a:avLst/>
          </a:prstGeom>
          <a:solidFill>
            <a:srgbClr val="4F46E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7258B6D-2BDC-9C07-BCBA-5363FC818811}"/>
              </a:ext>
            </a:extLst>
          </p:cNvPr>
          <p:cNvSpPr txBox="1"/>
          <p:nvPr/>
        </p:nvSpPr>
        <p:spPr>
          <a:xfrm>
            <a:off x="508000" y="127000"/>
            <a:ext cx="8636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2000" b="1">
                <a:solidFill>
                  <a:srgbClr val="FFFFFF"/>
                </a:solidFill>
                <a:latin typeface="Segoe UI" panose="020B0502040204020203" pitchFamily="34" charset="0"/>
              </a:rPr>
              <a:t>💡 </a:t>
            </a:r>
            <a:r>
              <a:rPr lang="ar-SA" sz="2000" b="1">
                <a:solidFill>
                  <a:srgbClr val="FFFFFF"/>
                </a:solidFill>
                <a:latin typeface="Segoe UI" panose="020B0502040204020203" pitchFamily="34" charset="0"/>
              </a:rPr>
              <a:t>حل السؤال رقم (6 من 7) | اختر الإجابة الصحيحة</a:t>
            </a:r>
            <a:endParaRPr lang="en-US" sz="2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0A94A6E7-148D-71D5-C489-487220E819D0}"/>
              </a:ext>
            </a:extLst>
          </p:cNvPr>
          <p:cNvSpPr/>
          <p:nvPr/>
        </p:nvSpPr>
        <p:spPr>
          <a:xfrm>
            <a:off x="9461500" y="152400"/>
            <a:ext cx="2349500" cy="4572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FFFFFF"/>
                </a:solidFill>
                <a:latin typeface="Segoe UI" panose="020B0502040204020203" pitchFamily="34" charset="0"/>
              </a:rPr>
              <a:t>🎡 </a:t>
            </a:r>
            <a:r>
              <a:rPr lang="ar-SA" sz="1300" b="1">
                <a:solidFill>
                  <a:srgbClr val="FFFFFF"/>
                </a:solidFill>
                <a:latin typeface="Segoe UI" panose="020B0502040204020203" pitchFamily="34" charset="0"/>
              </a:rPr>
              <a:t>العودة لعجلة الحظ</a:t>
            </a:r>
            <a:endParaRPr lang="en-US" sz="13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02A291A1-A4E2-192E-A27C-772412864D78}"/>
              </a:ext>
            </a:extLst>
          </p:cNvPr>
          <p:cNvSpPr/>
          <p:nvPr/>
        </p:nvSpPr>
        <p:spPr>
          <a:xfrm>
            <a:off x="762000" y="952500"/>
            <a:ext cx="10668000" cy="635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400" b="1">
                <a:solidFill>
                  <a:srgbClr val="0F172A"/>
                </a:solidFill>
                <a:latin typeface="Segoe UI" panose="020B0502040204020203" pitchFamily="34" charset="0"/>
              </a:rPr>
              <a:t>السؤال: ما هي لغة البرمجة القياسية الأكثر استخداماً لإضافة التفاعلية لصفحات الويب؟</a:t>
            </a:r>
            <a:endParaRPr lang="en-US" sz="14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16B3699-8C4F-1C53-F6A4-80B6A32624FC}"/>
              </a:ext>
            </a:extLst>
          </p:cNvPr>
          <p:cNvSpPr txBox="1"/>
          <p:nvPr/>
        </p:nvSpPr>
        <p:spPr>
          <a:xfrm>
            <a:off x="762000" y="1651000"/>
            <a:ext cx="1066800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300" b="1">
                <a:solidFill>
                  <a:srgbClr val="64748B"/>
                </a:solidFill>
                <a:latin typeface="Segoe UI" panose="020B0502040204020203" pitchFamily="34" charset="0"/>
              </a:rPr>
              <a:t>👇 </a:t>
            </a:r>
            <a:r>
              <a:rPr lang="ar-SA" sz="1300" b="1">
                <a:solidFill>
                  <a:srgbClr val="64748B"/>
                </a:solidFill>
                <a:latin typeface="Segoe UI" panose="020B0502040204020203" pitchFamily="34" charset="0"/>
              </a:rPr>
              <a:t>انقر على أي خيار لإظهار النتيجة فوراً:</a:t>
            </a:r>
            <a:endParaRPr lang="en-US" sz="1300" b="1">
              <a:solidFill>
                <a:srgbClr val="64748B"/>
              </a:solidFill>
              <a:latin typeface="Segoe UI" panose="020B0502040204020203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9FDF5913-35B0-CD09-7BBD-56CAC8E68733}"/>
              </a:ext>
            </a:extLst>
          </p:cNvPr>
          <p:cNvSpPr/>
          <p:nvPr/>
        </p:nvSpPr>
        <p:spPr>
          <a:xfrm>
            <a:off x="7620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7C3A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500" b="1" dirty="0">
                <a:solidFill>
                  <a:srgbClr val="0F172A"/>
                </a:solidFill>
                <a:latin typeface="Segoe UI" panose="020B0502040204020203" pitchFamily="34" charset="0"/>
              </a:rPr>
              <a:t>( أ )
جافاسكربت </a:t>
            </a:r>
            <a:r>
              <a:rPr lang="en-US" sz="1500" b="1" dirty="0" smtClean="0">
                <a:solidFill>
                  <a:srgbClr val="0F172A"/>
                </a:solidFill>
                <a:latin typeface="Segoe UI" panose="020B0502040204020203" pitchFamily="34" charset="0"/>
              </a:rPr>
              <a:t>JavaScript)</a:t>
            </a:r>
            <a:r>
              <a:rPr lang="ar-JO" sz="1500" b="1" dirty="0" smtClean="0">
                <a:solidFill>
                  <a:srgbClr val="0F172A"/>
                </a:solidFill>
                <a:latin typeface="Segoe UI" panose="020B0502040204020203" pitchFamily="34" charset="0"/>
              </a:rPr>
              <a:t>)</a:t>
            </a:r>
            <a:endParaRPr lang="en-US" sz="1500" b="1" dirty="0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D13480EA-CADA-3151-7D87-F5291CA5E19A}"/>
              </a:ext>
            </a:extLst>
          </p:cNvPr>
          <p:cNvSpPr/>
          <p:nvPr/>
        </p:nvSpPr>
        <p:spPr>
          <a:xfrm>
            <a:off x="7620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DCFCE7"/>
          </a:solidFill>
          <a:ln w="25400">
            <a:solidFill>
              <a:srgbClr val="16A3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16A34A"/>
                </a:solidFill>
                <a:latin typeface="Segoe UI" panose="020B0502040204020203" pitchFamily="34" charset="0"/>
              </a:rPr>
              <a:t>✓ إجابة صحيحة وممتازة! </a:t>
            </a:r>
            <a:r>
              <a:rPr lang="en-US" sz="1300" b="1">
                <a:solidFill>
                  <a:srgbClr val="16A34A"/>
                </a:solidFill>
                <a:latin typeface="Segoe UI" panose="020B0502040204020203" pitchFamily="34" charset="0"/>
              </a:rPr>
              <a:t>🌟
</a:t>
            </a:r>
            <a:r>
              <a:rPr lang="ar-SA" sz="1300" b="1">
                <a:solidFill>
                  <a:srgbClr val="16A34A"/>
                </a:solidFill>
                <a:latin typeface="Segoe UI" panose="020B0502040204020203" pitchFamily="34" charset="0"/>
              </a:rPr>
              <a:t>أحسنت صنعاً</a:t>
            </a:r>
            <a:endParaRPr lang="en-US" sz="1300" b="1">
              <a:solidFill>
                <a:srgbClr val="16A34A"/>
              </a:solidFill>
              <a:latin typeface="Segoe UI" panose="020B0502040204020203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3DE83B02-C57C-FA4F-AA31-EE3A1DA67A5D}"/>
              </a:ext>
            </a:extLst>
          </p:cNvPr>
          <p:cNvSpPr/>
          <p:nvPr/>
        </p:nvSpPr>
        <p:spPr>
          <a:xfrm>
            <a:off x="44069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7C3A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500" b="1" dirty="0">
                <a:solidFill>
                  <a:srgbClr val="0F172A"/>
                </a:solidFill>
                <a:latin typeface="Segoe UI" panose="020B0502040204020203" pitchFamily="34" charset="0"/>
              </a:rPr>
              <a:t>( ب )
لغة إتش تي إم إل </a:t>
            </a:r>
            <a:r>
              <a:rPr lang="en-US" sz="1500" b="1" dirty="0" smtClean="0">
                <a:solidFill>
                  <a:srgbClr val="0F172A"/>
                </a:solidFill>
                <a:latin typeface="Segoe UI" panose="020B0502040204020203" pitchFamily="34" charset="0"/>
              </a:rPr>
              <a:t>HTML)</a:t>
            </a:r>
            <a:r>
              <a:rPr lang="ar-JO" sz="1500" b="1" dirty="0" smtClean="0">
                <a:solidFill>
                  <a:srgbClr val="0F172A"/>
                </a:solidFill>
                <a:latin typeface="Segoe UI" panose="020B0502040204020203" pitchFamily="34" charset="0"/>
              </a:rPr>
              <a:t>)</a:t>
            </a:r>
            <a:endParaRPr lang="en-US" sz="1500" b="1" dirty="0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A235F793-F7EF-5146-6E23-601E4F5C0648}"/>
              </a:ext>
            </a:extLst>
          </p:cNvPr>
          <p:cNvSpPr/>
          <p:nvPr/>
        </p:nvSpPr>
        <p:spPr>
          <a:xfrm>
            <a:off x="44069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FEE2E2"/>
          </a:solidFill>
          <a:ln w="25400">
            <a:solidFill>
              <a:srgbClr val="DC26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✗ إجابة غير صحيحة </a:t>
            </a:r>
            <a:r>
              <a:rPr lang="en-US" sz="1300" b="1">
                <a:solidFill>
                  <a:srgbClr val="DC2626"/>
                </a:solidFill>
                <a:latin typeface="Segoe UI" panose="020B0502040204020203" pitchFamily="34" charset="0"/>
              </a:rPr>
              <a:t>❌
</a:t>
            </a:r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حاول مرة أخرى</a:t>
            </a:r>
            <a:endParaRPr lang="en-US" sz="1300" b="1">
              <a:solidFill>
                <a:srgbClr val="DC2626"/>
              </a:solidFill>
              <a:latin typeface="Segoe UI" panose="020B0502040204020203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DA9ECB5B-B1A2-5674-F04B-EC1FD5BE2B7E}"/>
              </a:ext>
            </a:extLst>
          </p:cNvPr>
          <p:cNvSpPr/>
          <p:nvPr/>
        </p:nvSpPr>
        <p:spPr>
          <a:xfrm>
            <a:off x="80518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7C3A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500" b="1" dirty="0">
                <a:solidFill>
                  <a:srgbClr val="0F172A"/>
                </a:solidFill>
                <a:latin typeface="Segoe UI" panose="020B0502040204020203" pitchFamily="34" charset="0"/>
              </a:rPr>
              <a:t>( ج )
</a:t>
            </a:r>
            <a:r>
              <a:rPr lang="ar-SA" sz="1500" b="1" dirty="0" smtClean="0">
                <a:solidFill>
                  <a:srgbClr val="0F172A"/>
                </a:solidFill>
                <a:latin typeface="Segoe UI" panose="020B0502040204020203" pitchFamily="34" charset="0"/>
              </a:rPr>
              <a:t>لغة </a:t>
            </a:r>
            <a:r>
              <a:rPr lang="ar-SA" sz="1500" b="1" dirty="0">
                <a:solidFill>
                  <a:srgbClr val="0F172A"/>
                </a:solidFill>
                <a:latin typeface="Segoe UI" panose="020B0502040204020203" pitchFamily="34" charset="0"/>
              </a:rPr>
              <a:t>بايثون </a:t>
            </a:r>
            <a:r>
              <a:rPr lang="en-US" sz="1500" b="1" dirty="0" smtClean="0">
                <a:solidFill>
                  <a:srgbClr val="0F172A"/>
                </a:solidFill>
                <a:latin typeface="Segoe UI" panose="020B0502040204020203" pitchFamily="34" charset="0"/>
              </a:rPr>
              <a:t>Python)</a:t>
            </a:r>
            <a:r>
              <a:rPr lang="ar-JO" sz="1500" b="1" dirty="0">
                <a:solidFill>
                  <a:srgbClr val="0F172A"/>
                </a:solidFill>
                <a:latin typeface="Segoe UI" panose="020B0502040204020203" pitchFamily="34" charset="0"/>
              </a:rPr>
              <a:t>)</a:t>
            </a:r>
            <a:endParaRPr lang="en-US" sz="1500" b="1" dirty="0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7879B6AF-DD27-CA91-7505-7C6F98A520D8}"/>
              </a:ext>
            </a:extLst>
          </p:cNvPr>
          <p:cNvSpPr/>
          <p:nvPr/>
        </p:nvSpPr>
        <p:spPr>
          <a:xfrm>
            <a:off x="80518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FEE2E2"/>
          </a:solidFill>
          <a:ln w="25400">
            <a:solidFill>
              <a:srgbClr val="DC26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✗ إجابة غير صحيحة </a:t>
            </a:r>
            <a:r>
              <a:rPr lang="en-US" sz="1300" b="1">
                <a:solidFill>
                  <a:srgbClr val="DC2626"/>
                </a:solidFill>
                <a:latin typeface="Segoe UI" panose="020B0502040204020203" pitchFamily="34" charset="0"/>
              </a:rPr>
              <a:t>❌
</a:t>
            </a:r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حاول مرة أخرى</a:t>
            </a:r>
            <a:endParaRPr lang="en-US" sz="1300" b="1">
              <a:solidFill>
                <a:srgbClr val="DC2626"/>
              </a:solidFill>
              <a:latin typeface="Segoe UI" panose="020B0502040204020203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ACEA411F-89B1-4792-F777-D57A4CAC1533}"/>
              </a:ext>
            </a:extLst>
          </p:cNvPr>
          <p:cNvSpPr/>
          <p:nvPr/>
        </p:nvSpPr>
        <p:spPr>
          <a:xfrm>
            <a:off x="762000" y="4508500"/>
            <a:ext cx="10668000" cy="8890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200" b="1" dirty="0">
                <a:solidFill>
                  <a:srgbClr val="FFC000"/>
                </a:solidFill>
                <a:latin typeface="Segoe UI" panose="020B0502040204020203" pitchFamily="34" charset="0"/>
              </a:rPr>
              <a:t>💡</a:t>
            </a:r>
            <a:r>
              <a:rPr lang="en-US" sz="1300" b="1" dirty="0" smtClean="0">
                <a:solidFill>
                  <a:srgbClr val="0F172A"/>
                </a:solidFill>
                <a:latin typeface="Segoe UI" panose="020B0502040204020203" pitchFamily="34" charset="0"/>
              </a:rPr>
              <a:t> </a:t>
            </a:r>
            <a:r>
              <a:rPr lang="ar-SA" sz="1300" b="1" dirty="0">
                <a:solidFill>
                  <a:srgbClr val="0F172A"/>
                </a:solidFill>
                <a:latin typeface="Segoe UI" panose="020B0502040204020203" pitchFamily="34" charset="0"/>
              </a:rPr>
              <a:t>التوضيح العلمي: تعتبر </a:t>
            </a:r>
            <a:r>
              <a:rPr lang="en-US" sz="1300" b="1" dirty="0">
                <a:solidFill>
                  <a:srgbClr val="0F172A"/>
                </a:solidFill>
                <a:latin typeface="Segoe UI" panose="020B0502040204020203" pitchFamily="34" charset="0"/>
              </a:rPr>
              <a:t>JavaScript </a:t>
            </a:r>
            <a:r>
              <a:rPr lang="ar-SA" sz="1300" b="1" dirty="0">
                <a:solidFill>
                  <a:srgbClr val="0F172A"/>
                </a:solidFill>
                <a:latin typeface="Segoe UI" panose="020B0502040204020203" pitchFamily="34" charset="0"/>
              </a:rPr>
              <a:t>العمود الفقري للبرمجة التفاعلية في متصفحات الإنترنت مع </a:t>
            </a:r>
            <a:r>
              <a:rPr lang="en-US" sz="1300" b="1" dirty="0">
                <a:solidFill>
                  <a:srgbClr val="0F172A"/>
                </a:solidFill>
                <a:latin typeface="Segoe UI" panose="020B0502040204020203" pitchFamily="34" charset="0"/>
              </a:rPr>
              <a:t>HTML </a:t>
            </a:r>
            <a:r>
              <a:rPr lang="ar-SA" sz="1300" b="1" dirty="0">
                <a:solidFill>
                  <a:srgbClr val="0F172A"/>
                </a:solidFill>
                <a:latin typeface="Segoe UI" panose="020B0502040204020203" pitchFamily="34" charset="0"/>
              </a:rPr>
              <a:t>و</a:t>
            </a:r>
            <a:r>
              <a:rPr lang="en-US" sz="1300" b="1" dirty="0">
                <a:solidFill>
                  <a:srgbClr val="0F172A"/>
                </a:solidFill>
                <a:latin typeface="Segoe UI" panose="020B0502040204020203" pitchFamily="34" charset="0"/>
              </a:rPr>
              <a:t>CSS.</a:t>
            </a: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="" xmlns:a16="http://schemas.microsoft.com/office/drawing/2014/main" id="{FC71ED46-AF55-955B-4693-F1BECBC0F178}"/>
              </a:ext>
            </a:extLst>
          </p:cNvPr>
          <p:cNvSpPr/>
          <p:nvPr/>
        </p:nvSpPr>
        <p:spPr>
          <a:xfrm>
            <a:off x="3873500" y="5588000"/>
            <a:ext cx="4445000" cy="7366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SA" sz="1700" b="1">
                <a:solidFill>
                  <a:srgbClr val="FFFFFF"/>
                </a:solidFill>
                <a:latin typeface="Segoe UI" panose="020B0502040204020203" pitchFamily="34" charset="0"/>
              </a:rPr>
              <a:t>العودة إلى عجلة الحظ (سؤال جديد)</a:t>
            </a:r>
            <a:endParaRPr lang="en-US" sz="17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55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82F66FE-1454-BC1E-5085-80B2E269494C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59EB82A-49BD-A431-F7EA-0224ADA528A8}"/>
              </a:ext>
            </a:extLst>
          </p:cNvPr>
          <p:cNvSpPr/>
          <p:nvPr/>
        </p:nvSpPr>
        <p:spPr>
          <a:xfrm>
            <a:off x="0" y="762000"/>
            <a:ext cx="12192000" cy="50800"/>
          </a:xfrm>
          <a:prstGeom prst="rect">
            <a:avLst/>
          </a:prstGeom>
          <a:solidFill>
            <a:srgbClr val="4F46E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04C91EE-D74B-F6D1-30BF-DA97038D42CC}"/>
              </a:ext>
            </a:extLst>
          </p:cNvPr>
          <p:cNvSpPr txBox="1"/>
          <p:nvPr/>
        </p:nvSpPr>
        <p:spPr>
          <a:xfrm>
            <a:off x="508000" y="127000"/>
            <a:ext cx="8636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2000" b="1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SA" sz="2000" b="1">
                <a:solidFill>
                  <a:srgbClr val="FFFFFF"/>
                </a:solidFill>
                <a:latin typeface="Segoe UI" panose="020B0502040204020203" pitchFamily="34" charset="0"/>
              </a:rPr>
              <a:t>تحدي السؤال (7 من 7) | الثقافة والمعرفة</a:t>
            </a:r>
            <a:endParaRPr lang="en-US" sz="2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31AD0F5A-785C-573C-4C5D-9E75E675DE96}"/>
              </a:ext>
            </a:extLst>
          </p:cNvPr>
          <p:cNvSpPr/>
          <p:nvPr/>
        </p:nvSpPr>
        <p:spPr>
          <a:xfrm>
            <a:off x="9461500" y="152400"/>
            <a:ext cx="2349500" cy="4572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FFFFFF"/>
                </a:solidFill>
                <a:latin typeface="Segoe UI" panose="020B0502040204020203" pitchFamily="34" charset="0"/>
              </a:rPr>
              <a:t>🎡 </a:t>
            </a:r>
            <a:r>
              <a:rPr lang="ar-SA" sz="1300" b="1">
                <a:solidFill>
                  <a:srgbClr val="FFFFFF"/>
                </a:solidFill>
                <a:latin typeface="Segoe UI" panose="020B0502040204020203" pitchFamily="34" charset="0"/>
              </a:rPr>
              <a:t>العودة لعجلة الحظ</a:t>
            </a:r>
            <a:endParaRPr lang="en-US" sz="13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CBA2072F-6B6B-D1B6-EDB9-E6B288B2E98D}"/>
              </a:ext>
            </a:extLst>
          </p:cNvPr>
          <p:cNvSpPr/>
          <p:nvPr/>
        </p:nvSpPr>
        <p:spPr>
          <a:xfrm>
            <a:off x="4699000" y="1079500"/>
            <a:ext cx="2794000" cy="457200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400" b="1">
                <a:solidFill>
                  <a:srgbClr val="FFFFFF"/>
                </a:solidFill>
                <a:latin typeface="Segoe UI" panose="020B0502040204020203" pitchFamily="34" charset="0"/>
              </a:rPr>
              <a:t>محور: الثقافة والمعرفة</a:t>
            </a:r>
            <a:endParaRPr lang="en-US" sz="14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162E41BD-03EA-5169-53F1-EF81D1F93F36}"/>
              </a:ext>
            </a:extLst>
          </p:cNvPr>
          <p:cNvSpPr/>
          <p:nvPr/>
        </p:nvSpPr>
        <p:spPr>
          <a:xfrm>
            <a:off x="1016000" y="1778000"/>
            <a:ext cx="10160000" cy="3048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5400"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CA0666A2-4B07-2C8A-BC96-05A135AC9D1C}"/>
              </a:ext>
            </a:extLst>
          </p:cNvPr>
          <p:cNvSpPr/>
          <p:nvPr/>
        </p:nvSpPr>
        <p:spPr>
          <a:xfrm>
            <a:off x="1016000" y="1778000"/>
            <a:ext cx="10160000" cy="609600"/>
          </a:xfrm>
          <a:prstGeom prst="roundRect">
            <a:avLst>
              <a:gd name="adj" fmla="val 20000"/>
            </a:avLst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b="1">
                <a:solidFill>
                  <a:srgbClr val="FFFFFF"/>
                </a:solidFill>
                <a:latin typeface="Segoe UI" panose="020B0502040204020203" pitchFamily="34" charset="0"/>
              </a:rPr>
              <a:t>نص السؤال رقم 7</a:t>
            </a:r>
            <a:endParaRPr lang="en-US" sz="16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695641F-CCED-82CA-C3E0-B3915DF1851D}"/>
              </a:ext>
            </a:extLst>
          </p:cNvPr>
          <p:cNvSpPr txBox="1"/>
          <p:nvPr/>
        </p:nvSpPr>
        <p:spPr>
          <a:xfrm>
            <a:off x="1333500" y="2667000"/>
            <a:ext cx="9525000" cy="4770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ar-SA" sz="2500" b="1">
                <a:solidFill>
                  <a:srgbClr val="0F172A"/>
                </a:solidFill>
                <a:latin typeface="Segoe UI" panose="020B0502040204020203" pitchFamily="34" charset="0"/>
              </a:rPr>
              <a:t>ما هي عاصمة المملكة العربية السعودية وأكبر مدنها ومركزها المالي والإداري؟</a:t>
            </a:r>
            <a:endParaRPr lang="en-US" sz="2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="" xmlns:a16="http://schemas.microsoft.com/office/drawing/2014/main" id="{6BF3D619-6BC8-B3A1-515A-6C1F92E2F4C8}"/>
              </a:ext>
            </a:extLst>
          </p:cNvPr>
          <p:cNvSpPr/>
          <p:nvPr/>
        </p:nvSpPr>
        <p:spPr>
          <a:xfrm>
            <a:off x="3873500" y="5270500"/>
            <a:ext cx="4445000" cy="825500"/>
          </a:xfrm>
          <a:prstGeom prst="roundRect">
            <a:avLst>
              <a:gd name="adj" fmla="val 30000"/>
            </a:avLst>
          </a:prstGeom>
          <a:solidFill>
            <a:srgbClr val="16A34A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900" b="1">
                <a:solidFill>
                  <a:srgbClr val="FFFFFF"/>
                </a:solidFill>
                <a:latin typeface="Segoe UI" panose="020B0502040204020203" pitchFamily="34" charset="0"/>
              </a:rPr>
              <a:t>الانتقال إلى خيارات الحل ➔</a:t>
            </a:r>
            <a:endParaRPr lang="en-US" sz="19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18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65DCE07-2085-1145-0431-F160DBC0D57A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13F9E31-CF65-9A31-188F-3C2DC06FD08D}"/>
              </a:ext>
            </a:extLst>
          </p:cNvPr>
          <p:cNvSpPr/>
          <p:nvPr/>
        </p:nvSpPr>
        <p:spPr>
          <a:xfrm>
            <a:off x="0" y="762000"/>
            <a:ext cx="12192000" cy="50800"/>
          </a:xfrm>
          <a:prstGeom prst="rect">
            <a:avLst/>
          </a:prstGeom>
          <a:solidFill>
            <a:srgbClr val="4F46E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313FA85-D57C-6C91-EDB4-89750B1CE31C}"/>
              </a:ext>
            </a:extLst>
          </p:cNvPr>
          <p:cNvSpPr txBox="1"/>
          <p:nvPr/>
        </p:nvSpPr>
        <p:spPr>
          <a:xfrm>
            <a:off x="508000" y="127000"/>
            <a:ext cx="8636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2000" b="1">
                <a:solidFill>
                  <a:srgbClr val="FFFFFF"/>
                </a:solidFill>
                <a:latin typeface="Segoe UI" panose="020B0502040204020203" pitchFamily="34" charset="0"/>
              </a:rPr>
              <a:t>💡 </a:t>
            </a:r>
            <a:r>
              <a:rPr lang="ar-SA" sz="2000" b="1">
                <a:solidFill>
                  <a:srgbClr val="FFFFFF"/>
                </a:solidFill>
                <a:latin typeface="Segoe UI" panose="020B0502040204020203" pitchFamily="34" charset="0"/>
              </a:rPr>
              <a:t>حل السؤال رقم (7 من 7) | اختر الإجابة الصحيحة</a:t>
            </a:r>
            <a:endParaRPr lang="en-US" sz="2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C255772A-7D4C-DFB5-FA02-452A42CD0987}"/>
              </a:ext>
            </a:extLst>
          </p:cNvPr>
          <p:cNvSpPr/>
          <p:nvPr/>
        </p:nvSpPr>
        <p:spPr>
          <a:xfrm>
            <a:off x="9461500" y="152400"/>
            <a:ext cx="2349500" cy="4572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FFFFFF"/>
                </a:solidFill>
                <a:latin typeface="Segoe UI" panose="020B0502040204020203" pitchFamily="34" charset="0"/>
              </a:rPr>
              <a:t>🎡 </a:t>
            </a:r>
            <a:r>
              <a:rPr lang="ar-SA" sz="1300" b="1">
                <a:solidFill>
                  <a:srgbClr val="FFFFFF"/>
                </a:solidFill>
                <a:latin typeface="Segoe UI" panose="020B0502040204020203" pitchFamily="34" charset="0"/>
              </a:rPr>
              <a:t>العودة لعجلة الحظ</a:t>
            </a:r>
            <a:endParaRPr lang="en-US" sz="13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A20F4562-9AC6-BFCC-E574-CD7BF3178AED}"/>
              </a:ext>
            </a:extLst>
          </p:cNvPr>
          <p:cNvSpPr/>
          <p:nvPr/>
        </p:nvSpPr>
        <p:spPr>
          <a:xfrm>
            <a:off x="762000" y="952500"/>
            <a:ext cx="10668000" cy="635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400" b="1">
                <a:solidFill>
                  <a:srgbClr val="0F172A"/>
                </a:solidFill>
                <a:latin typeface="Segoe UI" panose="020B0502040204020203" pitchFamily="34" charset="0"/>
              </a:rPr>
              <a:t>السؤال: ما هي عاصمة المملكة العربية السعودية وأكبر مدنها ومركزها المالي والإداري؟</a:t>
            </a:r>
            <a:endParaRPr lang="en-US" sz="14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1506127-F9DE-B961-936E-C0A16CFDD43B}"/>
              </a:ext>
            </a:extLst>
          </p:cNvPr>
          <p:cNvSpPr txBox="1"/>
          <p:nvPr/>
        </p:nvSpPr>
        <p:spPr>
          <a:xfrm>
            <a:off x="762000" y="1651000"/>
            <a:ext cx="1066800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300" b="1">
                <a:solidFill>
                  <a:srgbClr val="64748B"/>
                </a:solidFill>
                <a:latin typeface="Segoe UI" panose="020B0502040204020203" pitchFamily="34" charset="0"/>
              </a:rPr>
              <a:t>👇 </a:t>
            </a:r>
            <a:r>
              <a:rPr lang="ar-SA" sz="1300" b="1">
                <a:solidFill>
                  <a:srgbClr val="64748B"/>
                </a:solidFill>
                <a:latin typeface="Segoe UI" panose="020B0502040204020203" pitchFamily="34" charset="0"/>
              </a:rPr>
              <a:t>انقر على أي خيار لإظهار النتيجة فوراً:</a:t>
            </a:r>
            <a:endParaRPr lang="en-US" sz="1300" b="1">
              <a:solidFill>
                <a:srgbClr val="64748B"/>
              </a:solidFill>
              <a:latin typeface="Segoe UI" panose="020B0502040204020203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BED26C63-7685-8822-26B9-929BC81F1318}"/>
              </a:ext>
            </a:extLst>
          </p:cNvPr>
          <p:cNvSpPr/>
          <p:nvPr/>
        </p:nvSpPr>
        <p:spPr>
          <a:xfrm>
            <a:off x="7620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EA58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أ )
مدينة جدة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4188C7ED-E77F-44AE-9079-1666127EFDF0}"/>
              </a:ext>
            </a:extLst>
          </p:cNvPr>
          <p:cNvSpPr/>
          <p:nvPr/>
        </p:nvSpPr>
        <p:spPr>
          <a:xfrm>
            <a:off x="7620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FEE2E2"/>
          </a:solidFill>
          <a:ln w="25400">
            <a:solidFill>
              <a:srgbClr val="DC26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✗ إجابة غير صحيحة </a:t>
            </a:r>
            <a:r>
              <a:rPr lang="en-US" sz="1300" b="1">
                <a:solidFill>
                  <a:srgbClr val="DC2626"/>
                </a:solidFill>
                <a:latin typeface="Segoe UI" panose="020B0502040204020203" pitchFamily="34" charset="0"/>
              </a:rPr>
              <a:t>❌
</a:t>
            </a:r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حاول مرة أخرى</a:t>
            </a:r>
            <a:endParaRPr lang="en-US" sz="1300" b="1">
              <a:solidFill>
                <a:srgbClr val="DC2626"/>
              </a:solidFill>
              <a:latin typeface="Segoe UI" panose="020B0502040204020203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0CAF4CFC-FD65-8B5F-0694-C2C219F73068}"/>
              </a:ext>
            </a:extLst>
          </p:cNvPr>
          <p:cNvSpPr/>
          <p:nvPr/>
        </p:nvSpPr>
        <p:spPr>
          <a:xfrm>
            <a:off x="44069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EA58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ب )
مدينة الرياض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8C4F6A1D-87EB-8D4B-7A3E-4AFBC27DB36D}"/>
              </a:ext>
            </a:extLst>
          </p:cNvPr>
          <p:cNvSpPr/>
          <p:nvPr/>
        </p:nvSpPr>
        <p:spPr>
          <a:xfrm>
            <a:off x="44069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DCFCE7"/>
          </a:solidFill>
          <a:ln w="25400">
            <a:solidFill>
              <a:srgbClr val="16A3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16A34A"/>
                </a:solidFill>
                <a:latin typeface="Segoe UI" panose="020B0502040204020203" pitchFamily="34" charset="0"/>
              </a:rPr>
              <a:t>✓ إجابة صحيحة وممتازة! </a:t>
            </a:r>
            <a:r>
              <a:rPr lang="en-US" sz="1300" b="1">
                <a:solidFill>
                  <a:srgbClr val="16A34A"/>
                </a:solidFill>
                <a:latin typeface="Segoe UI" panose="020B0502040204020203" pitchFamily="34" charset="0"/>
              </a:rPr>
              <a:t>🌟
</a:t>
            </a:r>
            <a:r>
              <a:rPr lang="ar-SA" sz="1300" b="1">
                <a:solidFill>
                  <a:srgbClr val="16A34A"/>
                </a:solidFill>
                <a:latin typeface="Segoe UI" panose="020B0502040204020203" pitchFamily="34" charset="0"/>
              </a:rPr>
              <a:t>أحسنت صنعاً</a:t>
            </a:r>
            <a:endParaRPr lang="en-US" sz="1300" b="1">
              <a:solidFill>
                <a:srgbClr val="16A34A"/>
              </a:solidFill>
              <a:latin typeface="Segoe UI" panose="020B0502040204020203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4165823B-A870-B50F-3650-D5CD16FD3F20}"/>
              </a:ext>
            </a:extLst>
          </p:cNvPr>
          <p:cNvSpPr/>
          <p:nvPr/>
        </p:nvSpPr>
        <p:spPr>
          <a:xfrm>
            <a:off x="80518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EA58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ج )
مدينة الدمام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B39C1246-B9AE-8FEC-1E66-BFD4FFEA0EF5}"/>
              </a:ext>
            </a:extLst>
          </p:cNvPr>
          <p:cNvSpPr/>
          <p:nvPr/>
        </p:nvSpPr>
        <p:spPr>
          <a:xfrm>
            <a:off x="80518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FEE2E2"/>
          </a:solidFill>
          <a:ln w="25400">
            <a:solidFill>
              <a:srgbClr val="DC26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✗ إجابة غير صحيحة </a:t>
            </a:r>
            <a:r>
              <a:rPr lang="en-US" sz="1300" b="1">
                <a:solidFill>
                  <a:srgbClr val="DC2626"/>
                </a:solidFill>
                <a:latin typeface="Segoe UI" panose="020B0502040204020203" pitchFamily="34" charset="0"/>
              </a:rPr>
              <a:t>❌
</a:t>
            </a:r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حاول مرة أخرى</a:t>
            </a:r>
            <a:endParaRPr lang="en-US" sz="1300" b="1">
              <a:solidFill>
                <a:srgbClr val="DC2626"/>
              </a:solidFill>
              <a:latin typeface="Segoe UI" panose="020B0502040204020203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5AFC0740-07DF-1DD3-D3F1-9B9901434FD5}"/>
              </a:ext>
            </a:extLst>
          </p:cNvPr>
          <p:cNvSpPr/>
          <p:nvPr/>
        </p:nvSpPr>
        <p:spPr>
          <a:xfrm>
            <a:off x="762000" y="4508500"/>
            <a:ext cx="10668000" cy="8890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200" b="1" dirty="0">
                <a:solidFill>
                  <a:srgbClr val="FFC000"/>
                </a:solidFill>
                <a:latin typeface="Segoe UI" panose="020B0502040204020203" pitchFamily="34" charset="0"/>
              </a:rPr>
              <a:t>💡 </a:t>
            </a:r>
            <a:r>
              <a:rPr lang="ar-SA" sz="1300" b="1" dirty="0" smtClean="0">
                <a:solidFill>
                  <a:srgbClr val="0F172A"/>
                </a:solidFill>
                <a:latin typeface="Segoe UI" panose="020B0502040204020203" pitchFamily="34" charset="0"/>
              </a:rPr>
              <a:t>التوضيح </a:t>
            </a:r>
            <a:r>
              <a:rPr lang="ar-SA" sz="1300" b="1" dirty="0">
                <a:solidFill>
                  <a:srgbClr val="0F172A"/>
                </a:solidFill>
                <a:latin typeface="Segoe UI" panose="020B0502040204020203" pitchFamily="34" charset="0"/>
              </a:rPr>
              <a:t>العلمي: مدينة الرياض هي عاصمة المملكة العربية السعودية وواحدة من أكبر العواصم الاقتصادية </a:t>
            </a:r>
            <a:r>
              <a:rPr lang="ar-SA" sz="1300" b="1" dirty="0" smtClean="0">
                <a:solidFill>
                  <a:srgbClr val="0F172A"/>
                </a:solidFill>
                <a:latin typeface="Segoe UI" panose="020B0502040204020203" pitchFamily="34" charset="0"/>
              </a:rPr>
              <a:t>بالمنطقة</a:t>
            </a:r>
            <a:endParaRPr lang="en-US" sz="1300" b="1" dirty="0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="" xmlns:a16="http://schemas.microsoft.com/office/drawing/2014/main" id="{AC3F54F3-2B89-1CD8-74E7-AC8BF3AB4C4F}"/>
              </a:ext>
            </a:extLst>
          </p:cNvPr>
          <p:cNvSpPr/>
          <p:nvPr/>
        </p:nvSpPr>
        <p:spPr>
          <a:xfrm>
            <a:off x="3873500" y="5588000"/>
            <a:ext cx="4445000" cy="7366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SA" sz="1700" b="1">
                <a:solidFill>
                  <a:srgbClr val="FFFFFF"/>
                </a:solidFill>
                <a:latin typeface="Segoe UI" panose="020B0502040204020203" pitchFamily="34" charset="0"/>
              </a:rPr>
              <a:t>العودة إلى عجلة الحظ (سؤال جديد)</a:t>
            </a:r>
            <a:endParaRPr lang="en-US" sz="17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381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7771443-E22F-452B-E539-CCF574038B36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74A9B2A-2A3D-FFE1-6206-6686345E649B}"/>
              </a:ext>
            </a:extLst>
          </p:cNvPr>
          <p:cNvSpPr/>
          <p:nvPr/>
        </p:nvSpPr>
        <p:spPr>
          <a:xfrm>
            <a:off x="0" y="762000"/>
            <a:ext cx="12192000" cy="50800"/>
          </a:xfrm>
          <a:prstGeom prst="rect">
            <a:avLst/>
          </a:prstGeom>
          <a:solidFill>
            <a:srgbClr val="4F46E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77744E2-8710-ADE4-A110-3B5764B8E069}"/>
              </a:ext>
            </a:extLst>
          </p:cNvPr>
          <p:cNvSpPr txBox="1"/>
          <p:nvPr/>
        </p:nvSpPr>
        <p:spPr>
          <a:xfrm>
            <a:off x="508000" y="127000"/>
            <a:ext cx="8636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2000" b="1">
                <a:solidFill>
                  <a:srgbClr val="FFFFFF"/>
                </a:solidFill>
                <a:latin typeface="Segoe UI" panose="020B0502040204020203" pitchFamily="34" charset="0"/>
              </a:rPr>
              <a:t>🎡 </a:t>
            </a:r>
            <a:r>
              <a:rPr lang="ar-SA" sz="2000" b="1">
                <a:solidFill>
                  <a:srgbClr val="FFFFFF"/>
                </a:solidFill>
                <a:latin typeface="Segoe UI" panose="020B0502040204020203" pitchFamily="34" charset="0"/>
              </a:rPr>
              <a:t>عجلة الحظ التفاعلية | اضغط زر التدوير للبدء بالقرعة</a:t>
            </a:r>
            <a:endParaRPr lang="en-US" sz="2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grpSp>
        <p:nvGrpSpPr>
          <p:cNvPr id="21" name="InteractiveWheelGroup">
            <a:extLst>
              <a:ext uri="{FF2B5EF4-FFF2-40B4-BE49-F238E27FC236}">
                <a16:creationId xmlns="" xmlns:a16="http://schemas.microsoft.com/office/drawing/2014/main" id="{B370B2F2-6E64-50CF-C726-43D6DA2CF85E}"/>
              </a:ext>
            </a:extLst>
          </p:cNvPr>
          <p:cNvGrpSpPr/>
          <p:nvPr/>
        </p:nvGrpSpPr>
        <p:grpSpPr>
          <a:xfrm rot="778334">
            <a:off x="1397000" y="1651000"/>
            <a:ext cx="4064000" cy="4064000"/>
            <a:chOff x="1397000" y="1651000"/>
            <a:chExt cx="4064000" cy="4064000"/>
          </a:xfrm>
        </p:grpSpPr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8C901FAC-1E35-9C5C-72F7-60D3924175DE}"/>
                </a:ext>
              </a:extLst>
            </p:cNvPr>
            <p:cNvSpPr/>
            <p:nvPr/>
          </p:nvSpPr>
          <p:spPr>
            <a:xfrm>
              <a:off x="1397000" y="1651000"/>
              <a:ext cx="4064000" cy="4064000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artial Circle 5">
              <a:extLst>
                <a:ext uri="{FF2B5EF4-FFF2-40B4-BE49-F238E27FC236}">
                  <a16:creationId xmlns="" xmlns:a16="http://schemas.microsoft.com/office/drawing/2014/main" id="{C8259A27-C37E-C2C3-02DB-76F59459BCDD}"/>
                </a:ext>
              </a:extLst>
            </p:cNvPr>
            <p:cNvSpPr/>
            <p:nvPr/>
          </p:nvSpPr>
          <p:spPr>
            <a:xfrm>
              <a:off x="1397000" y="1651000"/>
              <a:ext cx="4064000" cy="4064000"/>
            </a:xfrm>
            <a:prstGeom prst="pie">
              <a:avLst>
                <a:gd name="adj1" fmla="val 0"/>
                <a:gd name="adj2" fmla="val 3085714"/>
              </a:avLst>
            </a:prstGeom>
            <a:solidFill>
              <a:srgbClr val="059669"/>
            </a:solidFill>
            <a:ln w="31750"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2E802788-414A-A972-8785-CD35B81C0203}"/>
                </a:ext>
              </a:extLst>
            </p:cNvPr>
            <p:cNvSpPr/>
            <p:nvPr/>
          </p:nvSpPr>
          <p:spPr>
            <a:xfrm>
              <a:off x="4415799" y="4052874"/>
              <a:ext cx="406400" cy="40640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F17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rgbClr val="0F172A"/>
                  </a:solidFill>
                  <a:latin typeface="Segoe UI" panose="020B0502040204020203" pitchFamily="34" charset="0"/>
                </a:rPr>
                <a:t>1</a:t>
              </a:r>
            </a:p>
          </p:txBody>
        </p:sp>
        <p:sp>
          <p:nvSpPr>
            <p:cNvPr id="8" name="Partial Circle 7">
              <a:extLst>
                <a:ext uri="{FF2B5EF4-FFF2-40B4-BE49-F238E27FC236}">
                  <a16:creationId xmlns="" xmlns:a16="http://schemas.microsoft.com/office/drawing/2014/main" id="{B5153141-4B9F-54F0-7E6A-BB97C19367CC}"/>
                </a:ext>
              </a:extLst>
            </p:cNvPr>
            <p:cNvSpPr/>
            <p:nvPr/>
          </p:nvSpPr>
          <p:spPr>
            <a:xfrm>
              <a:off x="1397000" y="1651000"/>
              <a:ext cx="4064000" cy="4064000"/>
            </a:xfrm>
            <a:prstGeom prst="pie">
              <a:avLst>
                <a:gd name="adj1" fmla="val 3085714"/>
                <a:gd name="adj2" fmla="val 6171428"/>
              </a:avLst>
            </a:prstGeom>
            <a:solidFill>
              <a:srgbClr val="2563EB"/>
            </a:solidFill>
            <a:ln w="31750"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72753296-2F5E-4D13-E85B-3D8BF53821DB}"/>
                </a:ext>
              </a:extLst>
            </p:cNvPr>
            <p:cNvSpPr/>
            <p:nvPr/>
          </p:nvSpPr>
          <p:spPr>
            <a:xfrm>
              <a:off x="3519706" y="4767485"/>
              <a:ext cx="406400" cy="40640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F17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rgbClr val="0F172A"/>
                  </a:solidFill>
                  <a:latin typeface="Segoe UI" panose="020B0502040204020203" pitchFamily="34" charset="0"/>
                </a:rPr>
                <a:t>2</a:t>
              </a:r>
            </a:p>
          </p:txBody>
        </p:sp>
        <p:sp>
          <p:nvSpPr>
            <p:cNvPr id="10" name="Partial Circle 9">
              <a:extLst>
                <a:ext uri="{FF2B5EF4-FFF2-40B4-BE49-F238E27FC236}">
                  <a16:creationId xmlns="" xmlns:a16="http://schemas.microsoft.com/office/drawing/2014/main" id="{27E78892-84CA-696D-10EC-90AEF1FDDCF0}"/>
                </a:ext>
              </a:extLst>
            </p:cNvPr>
            <p:cNvSpPr/>
            <p:nvPr/>
          </p:nvSpPr>
          <p:spPr>
            <a:xfrm>
              <a:off x="1397000" y="1651000"/>
              <a:ext cx="4064000" cy="4064000"/>
            </a:xfrm>
            <a:prstGeom prst="pie">
              <a:avLst>
                <a:gd name="adj1" fmla="val 6171428"/>
                <a:gd name="adj2" fmla="val 9257142"/>
              </a:avLst>
            </a:prstGeom>
            <a:solidFill>
              <a:srgbClr val="D97706"/>
            </a:solidFill>
            <a:ln w="31750"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8E3A4604-8CAB-106F-F19E-8638A06221E2}"/>
                </a:ext>
              </a:extLst>
            </p:cNvPr>
            <p:cNvSpPr/>
            <p:nvPr/>
          </p:nvSpPr>
          <p:spPr>
            <a:xfrm>
              <a:off x="2402295" y="4512443"/>
              <a:ext cx="406400" cy="40640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F17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rgbClr val="0F172A"/>
                  </a:solidFill>
                  <a:latin typeface="Segoe UI" panose="020B0502040204020203" pitchFamily="34" charset="0"/>
                </a:rPr>
                <a:t>3</a:t>
              </a:r>
            </a:p>
          </p:txBody>
        </p:sp>
        <p:sp>
          <p:nvSpPr>
            <p:cNvPr id="12" name="Partial Circle 11">
              <a:extLst>
                <a:ext uri="{FF2B5EF4-FFF2-40B4-BE49-F238E27FC236}">
                  <a16:creationId xmlns="" xmlns:a16="http://schemas.microsoft.com/office/drawing/2014/main" id="{F2C09376-D55C-8C83-8519-57FBFEB07CE5}"/>
                </a:ext>
              </a:extLst>
            </p:cNvPr>
            <p:cNvSpPr/>
            <p:nvPr/>
          </p:nvSpPr>
          <p:spPr>
            <a:xfrm>
              <a:off x="1397000" y="1651000"/>
              <a:ext cx="4064000" cy="4064000"/>
            </a:xfrm>
            <a:prstGeom prst="pie">
              <a:avLst>
                <a:gd name="adj1" fmla="val 9257142"/>
                <a:gd name="adj2" fmla="val 12342857"/>
              </a:avLst>
            </a:prstGeom>
            <a:solidFill>
              <a:srgbClr val="E11D48"/>
            </a:solidFill>
            <a:ln w="31750"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64514A44-289C-C98C-7683-351C1A84C9AA}"/>
                </a:ext>
              </a:extLst>
            </p:cNvPr>
            <p:cNvSpPr/>
            <p:nvPr/>
          </p:nvSpPr>
          <p:spPr>
            <a:xfrm>
              <a:off x="1905000" y="3479800"/>
              <a:ext cx="406400" cy="40640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F17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rgbClr val="0F172A"/>
                  </a:solidFill>
                  <a:latin typeface="Segoe UI" panose="020B0502040204020203" pitchFamily="34" charset="0"/>
                </a:rPr>
                <a:t>4</a:t>
              </a:r>
            </a:p>
          </p:txBody>
        </p:sp>
        <p:sp>
          <p:nvSpPr>
            <p:cNvPr id="14" name="Partial Circle 13">
              <a:extLst>
                <a:ext uri="{FF2B5EF4-FFF2-40B4-BE49-F238E27FC236}">
                  <a16:creationId xmlns="" xmlns:a16="http://schemas.microsoft.com/office/drawing/2014/main" id="{02422F84-25E8-BB2B-91F7-F70B79F01137}"/>
                </a:ext>
              </a:extLst>
            </p:cNvPr>
            <p:cNvSpPr/>
            <p:nvPr/>
          </p:nvSpPr>
          <p:spPr>
            <a:xfrm>
              <a:off x="1397000" y="1651000"/>
              <a:ext cx="4064000" cy="4064000"/>
            </a:xfrm>
            <a:prstGeom prst="pie">
              <a:avLst>
                <a:gd name="adj1" fmla="val 12342857"/>
                <a:gd name="adj2" fmla="val 15428571"/>
              </a:avLst>
            </a:prstGeom>
            <a:solidFill>
              <a:srgbClr val="0D9488"/>
            </a:solidFill>
            <a:ln w="31750"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226A465F-226A-ACBC-6FCE-C1D430FE2C4C}"/>
                </a:ext>
              </a:extLst>
            </p:cNvPr>
            <p:cNvSpPr/>
            <p:nvPr/>
          </p:nvSpPr>
          <p:spPr>
            <a:xfrm>
              <a:off x="2402294" y="2447157"/>
              <a:ext cx="406400" cy="40640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F17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rgbClr val="0F172A"/>
                  </a:solidFill>
                  <a:latin typeface="Segoe UI" panose="020B0502040204020203" pitchFamily="34" charset="0"/>
                </a:rPr>
                <a:t>5</a:t>
              </a:r>
            </a:p>
          </p:txBody>
        </p:sp>
        <p:sp>
          <p:nvSpPr>
            <p:cNvPr id="16" name="Partial Circle 15">
              <a:extLst>
                <a:ext uri="{FF2B5EF4-FFF2-40B4-BE49-F238E27FC236}">
                  <a16:creationId xmlns="" xmlns:a16="http://schemas.microsoft.com/office/drawing/2014/main" id="{C469F8CF-1F09-4C95-4915-56C049491F7E}"/>
                </a:ext>
              </a:extLst>
            </p:cNvPr>
            <p:cNvSpPr/>
            <p:nvPr/>
          </p:nvSpPr>
          <p:spPr>
            <a:xfrm>
              <a:off x="1397000" y="1651000"/>
              <a:ext cx="4064000" cy="4064000"/>
            </a:xfrm>
            <a:prstGeom prst="pie">
              <a:avLst>
                <a:gd name="adj1" fmla="val 15428571"/>
                <a:gd name="adj2" fmla="val 18514285"/>
              </a:avLst>
            </a:prstGeom>
            <a:solidFill>
              <a:srgbClr val="7C3AED"/>
            </a:solidFill>
            <a:ln w="31750"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21020A0D-94E3-79FE-10F6-04CCE1566FAE}"/>
                </a:ext>
              </a:extLst>
            </p:cNvPr>
            <p:cNvSpPr/>
            <p:nvPr/>
          </p:nvSpPr>
          <p:spPr>
            <a:xfrm>
              <a:off x="3519706" y="2192115"/>
              <a:ext cx="406400" cy="40640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F17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rgbClr val="0F172A"/>
                  </a:solidFill>
                  <a:latin typeface="Segoe UI" panose="020B0502040204020203" pitchFamily="34" charset="0"/>
                </a:rPr>
                <a:t>6</a:t>
              </a:r>
            </a:p>
          </p:txBody>
        </p:sp>
        <p:sp>
          <p:nvSpPr>
            <p:cNvPr id="18" name="Partial Circle 17">
              <a:extLst>
                <a:ext uri="{FF2B5EF4-FFF2-40B4-BE49-F238E27FC236}">
                  <a16:creationId xmlns="" xmlns:a16="http://schemas.microsoft.com/office/drawing/2014/main" id="{365C9A5F-CF8D-9B69-7727-C29625055C1F}"/>
                </a:ext>
              </a:extLst>
            </p:cNvPr>
            <p:cNvSpPr/>
            <p:nvPr/>
          </p:nvSpPr>
          <p:spPr>
            <a:xfrm>
              <a:off x="1397000" y="1651000"/>
              <a:ext cx="4064000" cy="4064000"/>
            </a:xfrm>
            <a:prstGeom prst="pie">
              <a:avLst>
                <a:gd name="adj1" fmla="val 18514285"/>
                <a:gd name="adj2" fmla="val 21599998"/>
              </a:avLst>
            </a:prstGeom>
            <a:solidFill>
              <a:srgbClr val="EA580C"/>
            </a:solidFill>
            <a:ln w="31750"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="" xmlns:a16="http://schemas.microsoft.com/office/drawing/2014/main" id="{C9DB2354-791E-6322-1A5E-B3A9192CA129}"/>
                </a:ext>
              </a:extLst>
            </p:cNvPr>
            <p:cNvSpPr/>
            <p:nvPr/>
          </p:nvSpPr>
          <p:spPr>
            <a:xfrm>
              <a:off x="4415799" y="2906726"/>
              <a:ext cx="406400" cy="40640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F17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rgbClr val="0F172A"/>
                  </a:solidFill>
                  <a:latin typeface="Segoe UI" panose="020B0502040204020203" pitchFamily="34" charset="0"/>
                </a:rPr>
                <a:t>7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="" xmlns:a16="http://schemas.microsoft.com/office/drawing/2014/main" id="{185E0CB1-1311-3947-BA15-FD0B7A6FC061}"/>
                </a:ext>
              </a:extLst>
            </p:cNvPr>
            <p:cNvSpPr/>
            <p:nvPr/>
          </p:nvSpPr>
          <p:spPr>
            <a:xfrm rot="20821666">
              <a:off x="2921000" y="3175000"/>
              <a:ext cx="1016000" cy="1016000"/>
            </a:xfrm>
            <a:prstGeom prst="ellipse">
              <a:avLst/>
            </a:prstGeom>
            <a:solidFill>
              <a:srgbClr val="0F172A"/>
            </a:solidFill>
            <a:ln w="38100"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300" b="1" dirty="0">
                  <a:solidFill>
                    <a:srgbClr val="FFFFFF"/>
                  </a:solidFill>
                  <a:latin typeface="Segoe UI" panose="020B0502040204020203" pitchFamily="34" charset="0"/>
                </a:rPr>
                <a:t>قرعة
الأسئلة</a:t>
              </a:r>
              <a:endParaRPr lang="en-US" sz="1300" b="1" dirty="0">
                <a:solidFill>
                  <a:srgbClr val="FFFFFF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2" name="Isosceles Triangle 21">
            <a:extLst>
              <a:ext uri="{FF2B5EF4-FFF2-40B4-BE49-F238E27FC236}">
                <a16:creationId xmlns="" xmlns:a16="http://schemas.microsoft.com/office/drawing/2014/main" id="{E6DC3F2A-743E-3E4F-5159-5E90E1BB8358}"/>
              </a:ext>
            </a:extLst>
          </p:cNvPr>
          <p:cNvSpPr/>
          <p:nvPr/>
        </p:nvSpPr>
        <p:spPr>
          <a:xfrm rot="10800000">
            <a:off x="3200400" y="1397000"/>
            <a:ext cx="457200" cy="457200"/>
          </a:xfrm>
          <a:prstGeom prst="triangle">
            <a:avLst/>
          </a:prstGeom>
          <a:solidFill>
            <a:srgbClr val="DC2626"/>
          </a:solidFill>
          <a:ln w="317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A84D93F5-AECD-D327-C9CB-B015A4A385E1}"/>
              </a:ext>
            </a:extLst>
          </p:cNvPr>
          <p:cNvSpPr/>
          <p:nvPr/>
        </p:nvSpPr>
        <p:spPr>
          <a:xfrm>
            <a:off x="6604000" y="952500"/>
            <a:ext cx="5080000" cy="4572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600" b="1" dirty="0" smtClean="0">
                <a:solidFill>
                  <a:srgbClr val="FFC000"/>
                </a:solidFill>
                <a:latin typeface="Segoe UI" panose="020B0502040204020203" pitchFamily="34" charset="0"/>
              </a:rPr>
              <a:t>🎯</a:t>
            </a:r>
            <a:r>
              <a:rPr lang="ar-JO" sz="1300" b="1" dirty="0" smtClean="0">
                <a:solidFill>
                  <a:srgbClr val="0F172A"/>
                </a:solidFill>
                <a:latin typeface="Segoe UI" panose="020B0502040204020203" pitchFamily="34" charset="0"/>
              </a:rPr>
              <a:t>  </a:t>
            </a:r>
            <a:r>
              <a:rPr lang="en-US" sz="1300" b="1" dirty="0" smtClean="0">
                <a:solidFill>
                  <a:srgbClr val="0F172A"/>
                </a:solidFill>
                <a:latin typeface="Segoe UI" panose="020B0502040204020203" pitchFamily="34" charset="0"/>
              </a:rPr>
              <a:t> </a:t>
            </a:r>
            <a:r>
              <a:rPr lang="ar-SA" sz="1300" b="1" dirty="0">
                <a:solidFill>
                  <a:srgbClr val="0F172A"/>
                </a:solidFill>
                <a:latin typeface="Segoe UI" panose="020B0502040204020203" pitchFamily="34" charset="0"/>
              </a:rPr>
              <a:t>اضغط على رقم السؤال للانتقال إليه </a:t>
            </a:r>
            <a:r>
              <a:rPr lang="ar-SA" sz="1300" b="1" dirty="0" smtClean="0">
                <a:solidFill>
                  <a:srgbClr val="0F172A"/>
                </a:solidFill>
                <a:latin typeface="Segoe UI" panose="020B0502040204020203" pitchFamily="34" charset="0"/>
              </a:rPr>
              <a:t>مباشرة</a:t>
            </a:r>
            <a:endParaRPr lang="en-US" sz="1300" b="1" dirty="0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26" name="Rectangle: Rounded Corners 25">
            <a:hlinkClick r:id="rId2" action="ppaction://hlinksldjump"/>
            <a:extLst>
              <a:ext uri="{FF2B5EF4-FFF2-40B4-BE49-F238E27FC236}">
                <a16:creationId xmlns="" xmlns:a16="http://schemas.microsoft.com/office/drawing/2014/main" id="{AB6EC732-06AD-1545-CC40-7522463BC2ED}"/>
              </a:ext>
            </a:extLst>
          </p:cNvPr>
          <p:cNvSpPr/>
          <p:nvPr/>
        </p:nvSpPr>
        <p:spPr>
          <a:xfrm>
            <a:off x="6604000" y="1524000"/>
            <a:ext cx="5080000" cy="609600"/>
          </a:xfrm>
          <a:prstGeom prst="roundRect">
            <a:avLst>
              <a:gd name="adj" fmla="val 25000"/>
            </a:avLst>
          </a:prstGeom>
          <a:solidFill>
            <a:srgbClr val="059669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400" b="1" dirty="0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JO" sz="14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  </a:t>
            </a:r>
            <a:r>
              <a:rPr lang="ar-SA" sz="14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السؤال </a:t>
            </a:r>
            <a:r>
              <a:rPr lang="ar-SA" sz="1400" b="1" dirty="0">
                <a:solidFill>
                  <a:srgbClr val="FFFFFF"/>
                </a:solidFill>
                <a:latin typeface="Segoe UI" panose="020B0502040204020203" pitchFamily="34" charset="0"/>
              </a:rPr>
              <a:t>1 : العلوم والطبيعة ➔</a:t>
            </a:r>
            <a:endParaRPr lang="en-US" sz="1400" b="1" dirty="0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27" name="Rectangle: Rounded Corners 26">
            <a:hlinkClick r:id="rId3" action="ppaction://hlinksldjump"/>
            <a:extLst>
              <a:ext uri="{FF2B5EF4-FFF2-40B4-BE49-F238E27FC236}">
                <a16:creationId xmlns="" xmlns:a16="http://schemas.microsoft.com/office/drawing/2014/main" id="{6C2E06F2-090C-DD88-28E8-61960C80CC64}"/>
              </a:ext>
            </a:extLst>
          </p:cNvPr>
          <p:cNvSpPr/>
          <p:nvPr/>
        </p:nvSpPr>
        <p:spPr>
          <a:xfrm>
            <a:off x="6604000" y="2235200"/>
            <a:ext cx="5080000" cy="609600"/>
          </a:xfrm>
          <a:prstGeom prst="roundRect">
            <a:avLst>
              <a:gd name="adj" fmla="val 25000"/>
            </a:avLst>
          </a:prstGeom>
          <a:solidFill>
            <a:srgbClr val="2563EB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400" b="1" dirty="0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JO" sz="14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  </a:t>
            </a:r>
            <a:r>
              <a:rPr lang="ar-SA" sz="14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السؤال </a:t>
            </a:r>
            <a:r>
              <a:rPr lang="ar-SA" sz="1400" b="1" dirty="0">
                <a:solidFill>
                  <a:srgbClr val="FFFFFF"/>
                </a:solidFill>
                <a:latin typeface="Segoe UI" panose="020B0502040204020203" pitchFamily="34" charset="0"/>
              </a:rPr>
              <a:t>2 : الأحياء والخلية ➔</a:t>
            </a:r>
            <a:endParaRPr lang="en-US" sz="1400" b="1" dirty="0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28" name="Rectangle: Rounded Corners 27">
            <a:hlinkClick r:id="rId4" action="ppaction://hlinksldjump"/>
            <a:extLst>
              <a:ext uri="{FF2B5EF4-FFF2-40B4-BE49-F238E27FC236}">
                <a16:creationId xmlns="" xmlns:a16="http://schemas.microsoft.com/office/drawing/2014/main" id="{CBF2E500-CC0D-70BB-8B71-BDDD743C7FE9}"/>
              </a:ext>
            </a:extLst>
          </p:cNvPr>
          <p:cNvSpPr/>
          <p:nvPr/>
        </p:nvSpPr>
        <p:spPr>
          <a:xfrm>
            <a:off x="6604000" y="2946400"/>
            <a:ext cx="5080000" cy="609600"/>
          </a:xfrm>
          <a:prstGeom prst="roundRect">
            <a:avLst>
              <a:gd name="adj" fmla="val 25000"/>
            </a:avLst>
          </a:prstGeom>
          <a:solidFill>
            <a:srgbClr val="D97706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4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🎯</a:t>
            </a:r>
            <a:r>
              <a:rPr lang="ar-JO" sz="14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 </a:t>
            </a:r>
            <a:r>
              <a:rPr lang="en-US" sz="14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 </a:t>
            </a:r>
            <a:r>
              <a:rPr lang="ar-SA" sz="1400" b="1" dirty="0">
                <a:solidFill>
                  <a:srgbClr val="FFFFFF"/>
                </a:solidFill>
                <a:latin typeface="Segoe UI" panose="020B0502040204020203" pitchFamily="34" charset="0"/>
              </a:rPr>
              <a:t>السؤال 3 : الفلك والفضاء ➔</a:t>
            </a:r>
            <a:endParaRPr lang="en-US" sz="1400" b="1" dirty="0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Rectangle: Rounded Corners 28">
            <a:hlinkClick r:id="rId5" action="ppaction://hlinksldjump"/>
            <a:extLst>
              <a:ext uri="{FF2B5EF4-FFF2-40B4-BE49-F238E27FC236}">
                <a16:creationId xmlns="" xmlns:a16="http://schemas.microsoft.com/office/drawing/2014/main" id="{C66F95C5-58AB-E508-B21A-1F731FE8876F}"/>
              </a:ext>
            </a:extLst>
          </p:cNvPr>
          <p:cNvSpPr/>
          <p:nvPr/>
        </p:nvSpPr>
        <p:spPr>
          <a:xfrm>
            <a:off x="6604000" y="3657600"/>
            <a:ext cx="5080000" cy="609600"/>
          </a:xfrm>
          <a:prstGeom prst="roundRect">
            <a:avLst>
              <a:gd name="adj" fmla="val 25000"/>
            </a:avLst>
          </a:prstGeom>
          <a:solidFill>
            <a:srgbClr val="E11D48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400" b="1" dirty="0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JO" sz="14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  </a:t>
            </a:r>
            <a:r>
              <a:rPr lang="ar-SA" sz="14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السؤال </a:t>
            </a:r>
            <a:r>
              <a:rPr lang="ar-SA" sz="1400" b="1" dirty="0">
                <a:solidFill>
                  <a:srgbClr val="FFFFFF"/>
                </a:solidFill>
                <a:latin typeface="Segoe UI" panose="020B0502040204020203" pitchFamily="34" charset="0"/>
              </a:rPr>
              <a:t>4 : الفيزياء والكون ➔</a:t>
            </a:r>
            <a:endParaRPr lang="en-US" sz="1400" b="1" dirty="0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Rectangle: Rounded Corners 29">
            <a:hlinkClick r:id="rId6" action="ppaction://hlinksldjump"/>
            <a:extLst>
              <a:ext uri="{FF2B5EF4-FFF2-40B4-BE49-F238E27FC236}">
                <a16:creationId xmlns="" xmlns:a16="http://schemas.microsoft.com/office/drawing/2014/main" id="{9FF65378-1FC1-51A9-6EA0-24805A63FAD5}"/>
              </a:ext>
            </a:extLst>
          </p:cNvPr>
          <p:cNvSpPr/>
          <p:nvPr/>
        </p:nvSpPr>
        <p:spPr>
          <a:xfrm>
            <a:off x="6604000" y="4368800"/>
            <a:ext cx="5080000" cy="609600"/>
          </a:xfrm>
          <a:prstGeom prst="roundRect">
            <a:avLst>
              <a:gd name="adj" fmla="val 25000"/>
            </a:avLst>
          </a:prstGeom>
          <a:solidFill>
            <a:srgbClr val="0D9488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4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🎯</a:t>
            </a:r>
            <a:r>
              <a:rPr lang="ar-JO" sz="14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 </a:t>
            </a:r>
            <a:r>
              <a:rPr lang="en-US" sz="14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 </a:t>
            </a:r>
            <a:r>
              <a:rPr lang="ar-SA" sz="1400" b="1" dirty="0">
                <a:solidFill>
                  <a:srgbClr val="FFFFFF"/>
                </a:solidFill>
                <a:latin typeface="Segoe UI" panose="020B0502040204020203" pitchFamily="34" charset="0"/>
              </a:rPr>
              <a:t>السؤال 5 : الجغرافيا العالمية ➔</a:t>
            </a:r>
            <a:endParaRPr lang="en-US" sz="1400" b="1" dirty="0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Rectangle: Rounded Corners 30">
            <a:hlinkClick r:id="rId7" action="ppaction://hlinksldjump"/>
            <a:extLst>
              <a:ext uri="{FF2B5EF4-FFF2-40B4-BE49-F238E27FC236}">
                <a16:creationId xmlns="" xmlns:a16="http://schemas.microsoft.com/office/drawing/2014/main" id="{C3E440FA-499B-AF23-F4E8-2A02AFDF061E}"/>
              </a:ext>
            </a:extLst>
          </p:cNvPr>
          <p:cNvSpPr/>
          <p:nvPr/>
        </p:nvSpPr>
        <p:spPr>
          <a:xfrm>
            <a:off x="6604000" y="5080000"/>
            <a:ext cx="5080000" cy="609600"/>
          </a:xfrm>
          <a:prstGeom prst="roundRect">
            <a:avLst>
              <a:gd name="adj" fmla="val 25000"/>
            </a:avLst>
          </a:prstGeom>
          <a:solidFill>
            <a:srgbClr val="7C3AED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400" b="1" dirty="0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JO" sz="14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  </a:t>
            </a:r>
            <a:r>
              <a:rPr lang="ar-SA" sz="14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السؤال </a:t>
            </a:r>
            <a:r>
              <a:rPr lang="ar-SA" sz="1400" b="1" dirty="0">
                <a:solidFill>
                  <a:srgbClr val="FFFFFF"/>
                </a:solidFill>
                <a:latin typeface="Segoe UI" panose="020B0502040204020203" pitchFamily="34" charset="0"/>
              </a:rPr>
              <a:t>6 : التقنية والبرمجة ➔</a:t>
            </a:r>
            <a:endParaRPr lang="en-US" sz="1400" b="1" dirty="0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Rectangle: Rounded Corners 31">
            <a:hlinkClick r:id="rId8" action="ppaction://hlinksldjump"/>
            <a:extLst>
              <a:ext uri="{FF2B5EF4-FFF2-40B4-BE49-F238E27FC236}">
                <a16:creationId xmlns="" xmlns:a16="http://schemas.microsoft.com/office/drawing/2014/main" id="{7B5FDAD7-53D7-647B-5CE8-3704926CA009}"/>
              </a:ext>
            </a:extLst>
          </p:cNvPr>
          <p:cNvSpPr/>
          <p:nvPr/>
        </p:nvSpPr>
        <p:spPr>
          <a:xfrm>
            <a:off x="6604000" y="5791200"/>
            <a:ext cx="5080000" cy="609600"/>
          </a:xfrm>
          <a:prstGeom prst="roundRect">
            <a:avLst>
              <a:gd name="adj" fmla="val 25000"/>
            </a:avLst>
          </a:prstGeom>
          <a:solidFill>
            <a:srgbClr val="EA580C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400" b="1" dirty="0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JO" sz="14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  </a:t>
            </a:r>
            <a:r>
              <a:rPr lang="ar-SA" sz="1400" b="1" dirty="0" smtClean="0">
                <a:solidFill>
                  <a:srgbClr val="FFFFFF"/>
                </a:solidFill>
                <a:latin typeface="Segoe UI" panose="020B0502040204020203" pitchFamily="34" charset="0"/>
              </a:rPr>
              <a:t>السؤال </a:t>
            </a:r>
            <a:r>
              <a:rPr lang="ar-SA" sz="1400" b="1" dirty="0">
                <a:solidFill>
                  <a:srgbClr val="FFFFFF"/>
                </a:solidFill>
                <a:latin typeface="Segoe UI" panose="020B0502040204020203" pitchFamily="34" charset="0"/>
              </a:rPr>
              <a:t>7 : الثقافة والمعرفة ➔</a:t>
            </a:r>
            <a:endParaRPr lang="en-US" sz="1400" b="1" dirty="0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67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45800000">
                                      <p:cBhvr>
                                        <p:cTn id="6" dur="38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17600000">
                                      <p:cBhvr>
                                        <p:cTn id="10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5000000">
                                      <p:cBhvr>
                                        <p:cTn id="15" dur="3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8EF6127E-9366-A84D-0156-9B76D0A4FC96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8C8B954-00F5-55A2-65E2-B05B462DF8E0}"/>
              </a:ext>
            </a:extLst>
          </p:cNvPr>
          <p:cNvSpPr/>
          <p:nvPr/>
        </p:nvSpPr>
        <p:spPr>
          <a:xfrm>
            <a:off x="0" y="762000"/>
            <a:ext cx="12192000" cy="50800"/>
          </a:xfrm>
          <a:prstGeom prst="rect">
            <a:avLst/>
          </a:prstGeom>
          <a:solidFill>
            <a:srgbClr val="4F46E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2EC1059-5BC5-00EE-C3E7-513176912590}"/>
              </a:ext>
            </a:extLst>
          </p:cNvPr>
          <p:cNvSpPr txBox="1"/>
          <p:nvPr/>
        </p:nvSpPr>
        <p:spPr>
          <a:xfrm>
            <a:off x="508000" y="127000"/>
            <a:ext cx="8636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2000" b="1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SA" sz="2000" b="1">
                <a:solidFill>
                  <a:srgbClr val="FFFFFF"/>
                </a:solidFill>
                <a:latin typeface="Segoe UI" panose="020B0502040204020203" pitchFamily="34" charset="0"/>
              </a:rPr>
              <a:t>تحدي السؤال (1 من 7) | العلوم والطبيعة</a:t>
            </a:r>
            <a:endParaRPr lang="en-US" sz="2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D1A82665-0502-07EC-0808-7AD2001307D8}"/>
              </a:ext>
            </a:extLst>
          </p:cNvPr>
          <p:cNvSpPr/>
          <p:nvPr/>
        </p:nvSpPr>
        <p:spPr>
          <a:xfrm>
            <a:off x="9461500" y="152400"/>
            <a:ext cx="2349500" cy="4572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FFFFFF"/>
                </a:solidFill>
                <a:latin typeface="Segoe UI" panose="020B0502040204020203" pitchFamily="34" charset="0"/>
              </a:rPr>
              <a:t>🎡 </a:t>
            </a:r>
            <a:r>
              <a:rPr lang="ar-SA" sz="1300" b="1">
                <a:solidFill>
                  <a:srgbClr val="FFFFFF"/>
                </a:solidFill>
                <a:latin typeface="Segoe UI" panose="020B0502040204020203" pitchFamily="34" charset="0"/>
              </a:rPr>
              <a:t>العودة لعجلة الحظ</a:t>
            </a:r>
            <a:endParaRPr lang="en-US" sz="13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74CB4F77-1B62-1E71-B70D-2142DAE770C8}"/>
              </a:ext>
            </a:extLst>
          </p:cNvPr>
          <p:cNvSpPr/>
          <p:nvPr/>
        </p:nvSpPr>
        <p:spPr>
          <a:xfrm>
            <a:off x="4699000" y="1079500"/>
            <a:ext cx="2794000" cy="457200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400" b="1">
                <a:solidFill>
                  <a:srgbClr val="FFFFFF"/>
                </a:solidFill>
                <a:latin typeface="Segoe UI" panose="020B0502040204020203" pitchFamily="34" charset="0"/>
              </a:rPr>
              <a:t>محور: العلوم والطبيعة</a:t>
            </a:r>
            <a:endParaRPr lang="en-US" sz="14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96F562B7-FB6B-143F-C353-D84E557EFC2C}"/>
              </a:ext>
            </a:extLst>
          </p:cNvPr>
          <p:cNvSpPr/>
          <p:nvPr/>
        </p:nvSpPr>
        <p:spPr>
          <a:xfrm>
            <a:off x="1016000" y="1778000"/>
            <a:ext cx="10160000" cy="3048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5400"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8722AE43-9A02-33C6-4913-AE17F26CF8D2}"/>
              </a:ext>
            </a:extLst>
          </p:cNvPr>
          <p:cNvSpPr/>
          <p:nvPr/>
        </p:nvSpPr>
        <p:spPr>
          <a:xfrm>
            <a:off x="1016000" y="1778000"/>
            <a:ext cx="10160000" cy="609600"/>
          </a:xfrm>
          <a:prstGeom prst="roundRect">
            <a:avLst>
              <a:gd name="adj" fmla="val 20000"/>
            </a:avLst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b="1">
                <a:solidFill>
                  <a:srgbClr val="FFFFFF"/>
                </a:solidFill>
                <a:latin typeface="Segoe UI" panose="020B0502040204020203" pitchFamily="34" charset="0"/>
              </a:rPr>
              <a:t>نص السؤال رقم 1</a:t>
            </a:r>
            <a:endParaRPr lang="en-US" sz="16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6A23E49-C987-1B75-33E9-71BA572C5582}"/>
              </a:ext>
            </a:extLst>
          </p:cNvPr>
          <p:cNvSpPr txBox="1"/>
          <p:nvPr/>
        </p:nvSpPr>
        <p:spPr>
          <a:xfrm>
            <a:off x="1333500" y="2667000"/>
            <a:ext cx="9525000" cy="4770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ar-SA" sz="2500" b="1">
                <a:solidFill>
                  <a:srgbClr val="0F172A"/>
                </a:solidFill>
                <a:latin typeface="Segoe UI" panose="020B0502040204020203" pitchFamily="34" charset="0"/>
              </a:rPr>
              <a:t>ما هو الغاز الأكثر وفرة في الغلاف الجوي للأرض بنسبة تصل إلى 78% تقريباً؟</a:t>
            </a:r>
            <a:endParaRPr lang="en-US" sz="2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="" xmlns:a16="http://schemas.microsoft.com/office/drawing/2014/main" id="{8714B529-E5E7-4EEF-B272-6162A2DBE2B0}"/>
              </a:ext>
            </a:extLst>
          </p:cNvPr>
          <p:cNvSpPr/>
          <p:nvPr/>
        </p:nvSpPr>
        <p:spPr>
          <a:xfrm>
            <a:off x="3873500" y="5270500"/>
            <a:ext cx="4445000" cy="825500"/>
          </a:xfrm>
          <a:prstGeom prst="roundRect">
            <a:avLst>
              <a:gd name="adj" fmla="val 30000"/>
            </a:avLst>
          </a:prstGeom>
          <a:solidFill>
            <a:srgbClr val="16A34A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900" b="1">
                <a:solidFill>
                  <a:srgbClr val="FFFFFF"/>
                </a:solidFill>
                <a:latin typeface="Segoe UI" panose="020B0502040204020203" pitchFamily="34" charset="0"/>
              </a:rPr>
              <a:t>الانتقال إلى خيارات الحل ➔</a:t>
            </a:r>
            <a:endParaRPr lang="en-US" sz="19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0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46632F9A-4408-9C18-50D0-981FA8B42F8C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B2AFA41-2D0C-37DA-94FA-F32B2542DC02}"/>
              </a:ext>
            </a:extLst>
          </p:cNvPr>
          <p:cNvSpPr/>
          <p:nvPr/>
        </p:nvSpPr>
        <p:spPr>
          <a:xfrm>
            <a:off x="0" y="762000"/>
            <a:ext cx="12192000" cy="50800"/>
          </a:xfrm>
          <a:prstGeom prst="rect">
            <a:avLst/>
          </a:prstGeom>
          <a:solidFill>
            <a:srgbClr val="4F46E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9A060EE-DD26-BA80-5979-C6DBCDDCAA49}"/>
              </a:ext>
            </a:extLst>
          </p:cNvPr>
          <p:cNvSpPr txBox="1"/>
          <p:nvPr/>
        </p:nvSpPr>
        <p:spPr>
          <a:xfrm>
            <a:off x="508000" y="127000"/>
            <a:ext cx="8636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2000" b="1">
                <a:solidFill>
                  <a:srgbClr val="FFFFFF"/>
                </a:solidFill>
                <a:latin typeface="Segoe UI" panose="020B0502040204020203" pitchFamily="34" charset="0"/>
              </a:rPr>
              <a:t>💡 </a:t>
            </a:r>
            <a:r>
              <a:rPr lang="ar-SA" sz="2000" b="1">
                <a:solidFill>
                  <a:srgbClr val="FFFFFF"/>
                </a:solidFill>
                <a:latin typeface="Segoe UI" panose="020B0502040204020203" pitchFamily="34" charset="0"/>
              </a:rPr>
              <a:t>حل السؤال رقم (1 من 7) | اختر الإجابة الصحيحة</a:t>
            </a:r>
            <a:endParaRPr lang="en-US" sz="2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09D6A16A-EF62-EDE0-5AB5-16F832B540B6}"/>
              </a:ext>
            </a:extLst>
          </p:cNvPr>
          <p:cNvSpPr/>
          <p:nvPr/>
        </p:nvSpPr>
        <p:spPr>
          <a:xfrm>
            <a:off x="9461500" y="152400"/>
            <a:ext cx="2349500" cy="4572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FFFFFF"/>
                </a:solidFill>
                <a:latin typeface="Segoe UI" panose="020B0502040204020203" pitchFamily="34" charset="0"/>
              </a:rPr>
              <a:t>🎡 </a:t>
            </a:r>
            <a:r>
              <a:rPr lang="ar-SA" sz="1300" b="1">
                <a:solidFill>
                  <a:srgbClr val="FFFFFF"/>
                </a:solidFill>
                <a:latin typeface="Segoe UI" panose="020B0502040204020203" pitchFamily="34" charset="0"/>
              </a:rPr>
              <a:t>العودة لعجلة الحظ</a:t>
            </a:r>
            <a:endParaRPr lang="en-US" sz="13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830DFA41-09C3-94B7-24CA-F4D61A732202}"/>
              </a:ext>
            </a:extLst>
          </p:cNvPr>
          <p:cNvSpPr/>
          <p:nvPr/>
        </p:nvSpPr>
        <p:spPr>
          <a:xfrm>
            <a:off x="762000" y="952500"/>
            <a:ext cx="10668000" cy="635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400" b="1">
                <a:solidFill>
                  <a:srgbClr val="0F172A"/>
                </a:solidFill>
                <a:latin typeface="Segoe UI" panose="020B0502040204020203" pitchFamily="34" charset="0"/>
              </a:rPr>
              <a:t>السؤال: ما هو الغاز الأكثر وفرة في الغلاف الجوي للأرض بنسبة تصل إلى 78% تقريباً؟</a:t>
            </a:r>
            <a:endParaRPr lang="en-US" sz="14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D3D4BDE-199B-FA23-6D5E-6B5DB463460B}"/>
              </a:ext>
            </a:extLst>
          </p:cNvPr>
          <p:cNvSpPr txBox="1"/>
          <p:nvPr/>
        </p:nvSpPr>
        <p:spPr>
          <a:xfrm>
            <a:off x="762000" y="1651000"/>
            <a:ext cx="1066800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300" b="1">
                <a:solidFill>
                  <a:srgbClr val="64748B"/>
                </a:solidFill>
                <a:latin typeface="Segoe UI" panose="020B0502040204020203" pitchFamily="34" charset="0"/>
              </a:rPr>
              <a:t>👇 </a:t>
            </a:r>
            <a:r>
              <a:rPr lang="ar-SA" sz="1300" b="1">
                <a:solidFill>
                  <a:srgbClr val="64748B"/>
                </a:solidFill>
                <a:latin typeface="Segoe UI" panose="020B0502040204020203" pitchFamily="34" charset="0"/>
              </a:rPr>
              <a:t>انقر على أي خيار لإظهار النتيجة فوراً:</a:t>
            </a:r>
            <a:endParaRPr lang="en-US" sz="1300" b="1">
              <a:solidFill>
                <a:srgbClr val="64748B"/>
              </a:solidFill>
              <a:latin typeface="Segoe UI" panose="020B0502040204020203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97460CDF-81A4-BA70-026D-8BE094CA760A}"/>
              </a:ext>
            </a:extLst>
          </p:cNvPr>
          <p:cNvSpPr/>
          <p:nvPr/>
        </p:nvSpPr>
        <p:spPr>
          <a:xfrm>
            <a:off x="7620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0596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أ )
غاز الأكسجين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42388719-D1B0-8ACC-976A-03E6EA665220}"/>
              </a:ext>
            </a:extLst>
          </p:cNvPr>
          <p:cNvSpPr/>
          <p:nvPr/>
        </p:nvSpPr>
        <p:spPr>
          <a:xfrm>
            <a:off x="7620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FEE2E2"/>
          </a:solidFill>
          <a:ln w="25400">
            <a:solidFill>
              <a:srgbClr val="DC26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✗ إجابة غير صحيحة </a:t>
            </a:r>
            <a:r>
              <a:rPr lang="en-US" sz="1300" b="1">
                <a:solidFill>
                  <a:srgbClr val="DC2626"/>
                </a:solidFill>
                <a:latin typeface="Segoe UI" panose="020B0502040204020203" pitchFamily="34" charset="0"/>
              </a:rPr>
              <a:t>❌
</a:t>
            </a:r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حاول مرة أخرى</a:t>
            </a:r>
            <a:endParaRPr lang="en-US" sz="1300" b="1">
              <a:solidFill>
                <a:srgbClr val="DC2626"/>
              </a:solidFill>
              <a:latin typeface="Segoe UI" panose="020B0502040204020203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B4672A95-6E4E-A0E8-5CAE-4EFE39419BD5}"/>
              </a:ext>
            </a:extLst>
          </p:cNvPr>
          <p:cNvSpPr/>
          <p:nvPr/>
        </p:nvSpPr>
        <p:spPr>
          <a:xfrm>
            <a:off x="44069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0596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ب )
غاز النيتروجين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3D3CF0C6-FF93-DF31-2E27-E6C17FD2BFEB}"/>
              </a:ext>
            </a:extLst>
          </p:cNvPr>
          <p:cNvSpPr/>
          <p:nvPr/>
        </p:nvSpPr>
        <p:spPr>
          <a:xfrm>
            <a:off x="44069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DCFCE7"/>
          </a:solidFill>
          <a:ln w="25400">
            <a:solidFill>
              <a:srgbClr val="16A3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16A34A"/>
                </a:solidFill>
                <a:latin typeface="Segoe UI" panose="020B0502040204020203" pitchFamily="34" charset="0"/>
              </a:rPr>
              <a:t>✓ إجابة صحيحة وممتازة! </a:t>
            </a:r>
            <a:r>
              <a:rPr lang="en-US" sz="1300" b="1">
                <a:solidFill>
                  <a:srgbClr val="16A34A"/>
                </a:solidFill>
                <a:latin typeface="Segoe UI" panose="020B0502040204020203" pitchFamily="34" charset="0"/>
              </a:rPr>
              <a:t>🌟
</a:t>
            </a:r>
            <a:r>
              <a:rPr lang="ar-SA" sz="1300" b="1">
                <a:solidFill>
                  <a:srgbClr val="16A34A"/>
                </a:solidFill>
                <a:latin typeface="Segoe UI" panose="020B0502040204020203" pitchFamily="34" charset="0"/>
              </a:rPr>
              <a:t>أحسنت صنعاً</a:t>
            </a:r>
            <a:endParaRPr lang="en-US" sz="1300" b="1">
              <a:solidFill>
                <a:srgbClr val="16A34A"/>
              </a:solidFill>
              <a:latin typeface="Segoe UI" panose="020B0502040204020203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58E423CE-F7A8-2E14-A180-4600BA99587B}"/>
              </a:ext>
            </a:extLst>
          </p:cNvPr>
          <p:cNvSpPr/>
          <p:nvPr/>
        </p:nvSpPr>
        <p:spPr>
          <a:xfrm>
            <a:off x="80518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0596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ج )
غاز ثاني أكسيد الكربون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1378C950-2E85-5818-121D-E347B15684EA}"/>
              </a:ext>
            </a:extLst>
          </p:cNvPr>
          <p:cNvSpPr/>
          <p:nvPr/>
        </p:nvSpPr>
        <p:spPr>
          <a:xfrm>
            <a:off x="80518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FEE2E2"/>
          </a:solidFill>
          <a:ln w="25400">
            <a:solidFill>
              <a:srgbClr val="DC26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✗ إجابة غير صحيحة </a:t>
            </a:r>
            <a:r>
              <a:rPr lang="en-US" sz="1300" b="1">
                <a:solidFill>
                  <a:srgbClr val="DC2626"/>
                </a:solidFill>
                <a:latin typeface="Segoe UI" panose="020B0502040204020203" pitchFamily="34" charset="0"/>
              </a:rPr>
              <a:t>❌
</a:t>
            </a:r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حاول مرة أخرى</a:t>
            </a:r>
            <a:endParaRPr lang="en-US" sz="1300" b="1">
              <a:solidFill>
                <a:srgbClr val="DC2626"/>
              </a:solidFill>
              <a:latin typeface="Segoe UI" panose="020B0502040204020203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106F4C1F-E4A1-086C-F646-880443090A3B}"/>
              </a:ext>
            </a:extLst>
          </p:cNvPr>
          <p:cNvSpPr/>
          <p:nvPr/>
        </p:nvSpPr>
        <p:spPr>
          <a:xfrm>
            <a:off x="762000" y="4508500"/>
            <a:ext cx="10668000" cy="8890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200" b="1" dirty="0">
                <a:solidFill>
                  <a:srgbClr val="FFC000"/>
                </a:solidFill>
                <a:latin typeface="Segoe UI" panose="020B0502040204020203" pitchFamily="34" charset="0"/>
              </a:rPr>
              <a:t>💡</a:t>
            </a:r>
            <a:r>
              <a:rPr lang="en-US" sz="1300" b="1" dirty="0" smtClean="0">
                <a:solidFill>
                  <a:srgbClr val="0F172A"/>
                </a:solidFill>
                <a:latin typeface="Segoe UI" panose="020B0502040204020203" pitchFamily="34" charset="0"/>
              </a:rPr>
              <a:t> </a:t>
            </a:r>
            <a:r>
              <a:rPr lang="ar-SA" sz="1300" b="1" dirty="0">
                <a:solidFill>
                  <a:srgbClr val="0F172A"/>
                </a:solidFill>
                <a:latin typeface="Segoe UI" panose="020B0502040204020203" pitchFamily="34" charset="0"/>
              </a:rPr>
              <a:t>التوضيح العلمي: يشكل غاز النيتروجين نسبة 78% من الغلاف الجوي، يليه غاز الأكسجين بنسبة 21%.</a:t>
            </a:r>
            <a:endParaRPr lang="en-US" sz="1300" b="1" dirty="0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="" xmlns:a16="http://schemas.microsoft.com/office/drawing/2014/main" id="{67371A93-54AF-957B-4523-5CF150DCB01E}"/>
              </a:ext>
            </a:extLst>
          </p:cNvPr>
          <p:cNvSpPr/>
          <p:nvPr/>
        </p:nvSpPr>
        <p:spPr>
          <a:xfrm>
            <a:off x="3873500" y="5588000"/>
            <a:ext cx="4445000" cy="7366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SA" sz="1700" b="1">
                <a:solidFill>
                  <a:srgbClr val="FFFFFF"/>
                </a:solidFill>
                <a:latin typeface="Segoe UI" panose="020B0502040204020203" pitchFamily="34" charset="0"/>
              </a:rPr>
              <a:t>العودة إلى عجلة الحظ (سؤال جديد)</a:t>
            </a:r>
            <a:endParaRPr lang="en-US" sz="17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39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4A7CF76-2DB9-74FB-CDA2-8BC764EE42E0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6D5428AF-91E3-B029-63FF-70B5F933E069}"/>
              </a:ext>
            </a:extLst>
          </p:cNvPr>
          <p:cNvSpPr/>
          <p:nvPr/>
        </p:nvSpPr>
        <p:spPr>
          <a:xfrm>
            <a:off x="0" y="762000"/>
            <a:ext cx="12192000" cy="50800"/>
          </a:xfrm>
          <a:prstGeom prst="rect">
            <a:avLst/>
          </a:prstGeom>
          <a:solidFill>
            <a:srgbClr val="4F46E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93E947B-A680-D073-8E63-9682211C4364}"/>
              </a:ext>
            </a:extLst>
          </p:cNvPr>
          <p:cNvSpPr txBox="1"/>
          <p:nvPr/>
        </p:nvSpPr>
        <p:spPr>
          <a:xfrm>
            <a:off x="508000" y="127000"/>
            <a:ext cx="8636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2000" b="1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SA" sz="2000" b="1">
                <a:solidFill>
                  <a:srgbClr val="FFFFFF"/>
                </a:solidFill>
                <a:latin typeface="Segoe UI" panose="020B0502040204020203" pitchFamily="34" charset="0"/>
              </a:rPr>
              <a:t>تحدي السؤال (2 من 7) | الأحياء والخلية</a:t>
            </a:r>
            <a:endParaRPr lang="en-US" sz="2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3731762F-EFF9-6BA6-0C35-D08E1C694798}"/>
              </a:ext>
            </a:extLst>
          </p:cNvPr>
          <p:cNvSpPr/>
          <p:nvPr/>
        </p:nvSpPr>
        <p:spPr>
          <a:xfrm>
            <a:off x="9461500" y="152400"/>
            <a:ext cx="2349500" cy="4572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FFFFFF"/>
                </a:solidFill>
                <a:latin typeface="Segoe UI" panose="020B0502040204020203" pitchFamily="34" charset="0"/>
              </a:rPr>
              <a:t>🎡 </a:t>
            </a:r>
            <a:r>
              <a:rPr lang="ar-SA" sz="1300" b="1">
                <a:solidFill>
                  <a:srgbClr val="FFFFFF"/>
                </a:solidFill>
                <a:latin typeface="Segoe UI" panose="020B0502040204020203" pitchFamily="34" charset="0"/>
              </a:rPr>
              <a:t>العودة لعجلة الحظ</a:t>
            </a:r>
            <a:endParaRPr lang="en-US" sz="13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FB32FB7F-9B8B-CA6A-8AF8-670FA3A43D57}"/>
              </a:ext>
            </a:extLst>
          </p:cNvPr>
          <p:cNvSpPr/>
          <p:nvPr/>
        </p:nvSpPr>
        <p:spPr>
          <a:xfrm>
            <a:off x="4699000" y="1079500"/>
            <a:ext cx="2794000" cy="457200"/>
          </a:xfrm>
          <a:prstGeom prst="roundRect">
            <a:avLst>
              <a:gd name="adj" fmla="val 50000"/>
            </a:avLst>
          </a:prstGeom>
          <a:solidFill>
            <a:srgbClr val="2563EB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400" b="1">
                <a:solidFill>
                  <a:srgbClr val="FFFFFF"/>
                </a:solidFill>
                <a:latin typeface="Segoe UI" panose="020B0502040204020203" pitchFamily="34" charset="0"/>
              </a:rPr>
              <a:t>محور: الأحياء والخلية</a:t>
            </a:r>
            <a:endParaRPr lang="en-US" sz="14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B52698C9-AD43-193F-25EE-51EEF3F167E4}"/>
              </a:ext>
            </a:extLst>
          </p:cNvPr>
          <p:cNvSpPr/>
          <p:nvPr/>
        </p:nvSpPr>
        <p:spPr>
          <a:xfrm>
            <a:off x="1016000" y="1778000"/>
            <a:ext cx="10160000" cy="3048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5400"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977C4BB8-968C-A45E-F50F-07896853B5AA}"/>
              </a:ext>
            </a:extLst>
          </p:cNvPr>
          <p:cNvSpPr/>
          <p:nvPr/>
        </p:nvSpPr>
        <p:spPr>
          <a:xfrm>
            <a:off x="1016000" y="1778000"/>
            <a:ext cx="10160000" cy="609600"/>
          </a:xfrm>
          <a:prstGeom prst="roundRect">
            <a:avLst>
              <a:gd name="adj" fmla="val 20000"/>
            </a:avLst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b="1">
                <a:solidFill>
                  <a:srgbClr val="FFFFFF"/>
                </a:solidFill>
                <a:latin typeface="Segoe UI" panose="020B0502040204020203" pitchFamily="34" charset="0"/>
              </a:rPr>
              <a:t>نص السؤال رقم 2</a:t>
            </a:r>
            <a:endParaRPr lang="en-US" sz="16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94CE47C-5ACE-D638-D2B4-816FF8CC815E}"/>
              </a:ext>
            </a:extLst>
          </p:cNvPr>
          <p:cNvSpPr txBox="1"/>
          <p:nvPr/>
        </p:nvSpPr>
        <p:spPr>
          <a:xfrm>
            <a:off x="1333500" y="2667000"/>
            <a:ext cx="9525000" cy="4770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ar-SA" sz="2500" b="1">
                <a:solidFill>
                  <a:srgbClr val="0F172A"/>
                </a:solidFill>
                <a:latin typeface="Segoe UI" panose="020B0502040204020203" pitchFamily="34" charset="0"/>
              </a:rPr>
              <a:t>ما هي الوحدة التركيبية والوظيفية الأساسية لبناء أجسام الكائنات الحية؟</a:t>
            </a:r>
            <a:endParaRPr lang="en-US" sz="2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="" xmlns:a16="http://schemas.microsoft.com/office/drawing/2014/main" id="{7EAF955E-0A25-D5A1-34DD-FB6E921D97C1}"/>
              </a:ext>
            </a:extLst>
          </p:cNvPr>
          <p:cNvSpPr/>
          <p:nvPr/>
        </p:nvSpPr>
        <p:spPr>
          <a:xfrm>
            <a:off x="3873500" y="5270500"/>
            <a:ext cx="4445000" cy="825500"/>
          </a:xfrm>
          <a:prstGeom prst="roundRect">
            <a:avLst>
              <a:gd name="adj" fmla="val 30000"/>
            </a:avLst>
          </a:prstGeom>
          <a:solidFill>
            <a:srgbClr val="16A34A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900" b="1">
                <a:solidFill>
                  <a:srgbClr val="FFFFFF"/>
                </a:solidFill>
                <a:latin typeface="Segoe UI" panose="020B0502040204020203" pitchFamily="34" charset="0"/>
              </a:rPr>
              <a:t>الانتقال إلى خيارات الحل ➔</a:t>
            </a:r>
            <a:endParaRPr lang="en-US" sz="19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37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D872458-608B-E925-192B-FDE67CBD5F8B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F373D40-7DF5-C0C4-380C-410CA91B8297}"/>
              </a:ext>
            </a:extLst>
          </p:cNvPr>
          <p:cNvSpPr/>
          <p:nvPr/>
        </p:nvSpPr>
        <p:spPr>
          <a:xfrm>
            <a:off x="0" y="762000"/>
            <a:ext cx="12192000" cy="50800"/>
          </a:xfrm>
          <a:prstGeom prst="rect">
            <a:avLst/>
          </a:prstGeom>
          <a:solidFill>
            <a:srgbClr val="4F46E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6F0A8CB-EEC7-6707-C82B-444022CA1D77}"/>
              </a:ext>
            </a:extLst>
          </p:cNvPr>
          <p:cNvSpPr txBox="1"/>
          <p:nvPr/>
        </p:nvSpPr>
        <p:spPr>
          <a:xfrm>
            <a:off x="508000" y="127000"/>
            <a:ext cx="8636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2000" b="1">
                <a:solidFill>
                  <a:srgbClr val="FFFFFF"/>
                </a:solidFill>
                <a:latin typeface="Segoe UI" panose="020B0502040204020203" pitchFamily="34" charset="0"/>
              </a:rPr>
              <a:t>💡 </a:t>
            </a:r>
            <a:r>
              <a:rPr lang="ar-SA" sz="2000" b="1">
                <a:solidFill>
                  <a:srgbClr val="FFFFFF"/>
                </a:solidFill>
                <a:latin typeface="Segoe UI" panose="020B0502040204020203" pitchFamily="34" charset="0"/>
              </a:rPr>
              <a:t>حل السؤال رقم (2 من 7) | اختر الإجابة الصحيحة</a:t>
            </a:r>
            <a:endParaRPr lang="en-US" sz="2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89E5F102-F18A-8267-CFEE-41A03C1F94DA}"/>
              </a:ext>
            </a:extLst>
          </p:cNvPr>
          <p:cNvSpPr/>
          <p:nvPr/>
        </p:nvSpPr>
        <p:spPr>
          <a:xfrm>
            <a:off x="9461500" y="152400"/>
            <a:ext cx="2349500" cy="4572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FFFFFF"/>
                </a:solidFill>
                <a:latin typeface="Segoe UI" panose="020B0502040204020203" pitchFamily="34" charset="0"/>
              </a:rPr>
              <a:t>🎡 </a:t>
            </a:r>
            <a:r>
              <a:rPr lang="ar-SA" sz="1300" b="1">
                <a:solidFill>
                  <a:srgbClr val="FFFFFF"/>
                </a:solidFill>
                <a:latin typeface="Segoe UI" panose="020B0502040204020203" pitchFamily="34" charset="0"/>
              </a:rPr>
              <a:t>العودة لعجلة الحظ</a:t>
            </a:r>
            <a:endParaRPr lang="en-US" sz="13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A9C3D0A2-7522-F4AE-77B0-DDE8B3A96EE0}"/>
              </a:ext>
            </a:extLst>
          </p:cNvPr>
          <p:cNvSpPr/>
          <p:nvPr/>
        </p:nvSpPr>
        <p:spPr>
          <a:xfrm>
            <a:off x="762000" y="952500"/>
            <a:ext cx="10668000" cy="635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400" b="1">
                <a:solidFill>
                  <a:srgbClr val="0F172A"/>
                </a:solidFill>
                <a:latin typeface="Segoe UI" panose="020B0502040204020203" pitchFamily="34" charset="0"/>
              </a:rPr>
              <a:t>السؤال: ما هي الوحدة التركيبية والوظيفية الأساسية لبناء أجسام الكائنات الحية؟</a:t>
            </a:r>
            <a:endParaRPr lang="en-US" sz="14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2258DB2-FC40-DA30-60BB-29B8D773E647}"/>
              </a:ext>
            </a:extLst>
          </p:cNvPr>
          <p:cNvSpPr txBox="1"/>
          <p:nvPr/>
        </p:nvSpPr>
        <p:spPr>
          <a:xfrm>
            <a:off x="762000" y="1651000"/>
            <a:ext cx="1066800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300" b="1">
                <a:solidFill>
                  <a:srgbClr val="64748B"/>
                </a:solidFill>
                <a:latin typeface="Segoe UI" panose="020B0502040204020203" pitchFamily="34" charset="0"/>
              </a:rPr>
              <a:t>👇 </a:t>
            </a:r>
            <a:r>
              <a:rPr lang="ar-SA" sz="1300" b="1">
                <a:solidFill>
                  <a:srgbClr val="64748B"/>
                </a:solidFill>
                <a:latin typeface="Segoe UI" panose="020B0502040204020203" pitchFamily="34" charset="0"/>
              </a:rPr>
              <a:t>انقر على أي خيار لإظهار النتيجة فوراً:</a:t>
            </a:r>
            <a:endParaRPr lang="en-US" sz="1300" b="1">
              <a:solidFill>
                <a:srgbClr val="64748B"/>
              </a:solidFill>
              <a:latin typeface="Segoe UI" panose="020B0502040204020203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EE957ADB-EC07-7712-D0D0-92A78F4C4A52}"/>
              </a:ext>
            </a:extLst>
          </p:cNvPr>
          <p:cNvSpPr/>
          <p:nvPr/>
        </p:nvSpPr>
        <p:spPr>
          <a:xfrm>
            <a:off x="7620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2563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أ )
الخلية الحية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ECC48C68-66A0-AA2A-2A89-0F958EEE97B6}"/>
              </a:ext>
            </a:extLst>
          </p:cNvPr>
          <p:cNvSpPr/>
          <p:nvPr/>
        </p:nvSpPr>
        <p:spPr>
          <a:xfrm>
            <a:off x="7620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DCFCE7"/>
          </a:solidFill>
          <a:ln w="25400">
            <a:solidFill>
              <a:srgbClr val="16A3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16A34A"/>
                </a:solidFill>
                <a:latin typeface="Segoe UI" panose="020B0502040204020203" pitchFamily="34" charset="0"/>
              </a:rPr>
              <a:t>✓ إجابة صحيحة وممتازة! </a:t>
            </a:r>
            <a:r>
              <a:rPr lang="en-US" sz="1300" b="1">
                <a:solidFill>
                  <a:srgbClr val="16A34A"/>
                </a:solidFill>
                <a:latin typeface="Segoe UI" panose="020B0502040204020203" pitchFamily="34" charset="0"/>
              </a:rPr>
              <a:t>🌟
</a:t>
            </a:r>
            <a:r>
              <a:rPr lang="ar-SA" sz="1300" b="1">
                <a:solidFill>
                  <a:srgbClr val="16A34A"/>
                </a:solidFill>
                <a:latin typeface="Segoe UI" panose="020B0502040204020203" pitchFamily="34" charset="0"/>
              </a:rPr>
              <a:t>أحسنت صنعاً</a:t>
            </a:r>
            <a:endParaRPr lang="en-US" sz="1300" b="1">
              <a:solidFill>
                <a:srgbClr val="16A34A"/>
              </a:solidFill>
              <a:latin typeface="Segoe UI" panose="020B0502040204020203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3DB7589E-7ABC-40D0-314F-06643CC5B489}"/>
              </a:ext>
            </a:extLst>
          </p:cNvPr>
          <p:cNvSpPr/>
          <p:nvPr/>
        </p:nvSpPr>
        <p:spPr>
          <a:xfrm>
            <a:off x="44069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2563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ب )
النسيج الحيوي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CE4DD2A2-A157-B306-C463-BD62F0C893D9}"/>
              </a:ext>
            </a:extLst>
          </p:cNvPr>
          <p:cNvSpPr/>
          <p:nvPr/>
        </p:nvSpPr>
        <p:spPr>
          <a:xfrm>
            <a:off x="44069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FEE2E2"/>
          </a:solidFill>
          <a:ln w="25400">
            <a:solidFill>
              <a:srgbClr val="DC26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✗ إجابة غير صحيحة </a:t>
            </a:r>
            <a:r>
              <a:rPr lang="en-US" sz="1300" b="1">
                <a:solidFill>
                  <a:srgbClr val="DC2626"/>
                </a:solidFill>
                <a:latin typeface="Segoe UI" panose="020B0502040204020203" pitchFamily="34" charset="0"/>
              </a:rPr>
              <a:t>❌
</a:t>
            </a:r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حاول مرة أخرى</a:t>
            </a:r>
            <a:endParaRPr lang="en-US" sz="1300" b="1">
              <a:solidFill>
                <a:srgbClr val="DC2626"/>
              </a:solidFill>
              <a:latin typeface="Segoe UI" panose="020B0502040204020203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45ACE824-85B4-68D4-6639-D5123E4DC1CA}"/>
              </a:ext>
            </a:extLst>
          </p:cNvPr>
          <p:cNvSpPr/>
          <p:nvPr/>
        </p:nvSpPr>
        <p:spPr>
          <a:xfrm>
            <a:off x="80518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2563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ج )
العضو المتخصص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1BDD55A2-DD80-B5BA-EC1A-4F3654925D63}"/>
              </a:ext>
            </a:extLst>
          </p:cNvPr>
          <p:cNvSpPr/>
          <p:nvPr/>
        </p:nvSpPr>
        <p:spPr>
          <a:xfrm>
            <a:off x="80518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FEE2E2"/>
          </a:solidFill>
          <a:ln w="25400">
            <a:solidFill>
              <a:srgbClr val="DC26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✗ إجابة غير صحيحة </a:t>
            </a:r>
            <a:r>
              <a:rPr lang="en-US" sz="1300" b="1">
                <a:solidFill>
                  <a:srgbClr val="DC2626"/>
                </a:solidFill>
                <a:latin typeface="Segoe UI" panose="020B0502040204020203" pitchFamily="34" charset="0"/>
              </a:rPr>
              <a:t>❌
</a:t>
            </a:r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حاول مرة أخرى</a:t>
            </a:r>
            <a:endParaRPr lang="en-US" sz="1300" b="1">
              <a:solidFill>
                <a:srgbClr val="DC2626"/>
              </a:solidFill>
              <a:latin typeface="Segoe UI" panose="020B0502040204020203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302D5151-2A1A-008A-A459-D5EE5C8B01A4}"/>
              </a:ext>
            </a:extLst>
          </p:cNvPr>
          <p:cNvSpPr/>
          <p:nvPr/>
        </p:nvSpPr>
        <p:spPr>
          <a:xfrm>
            <a:off x="762000" y="4508500"/>
            <a:ext cx="10668000" cy="8890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200" b="1" dirty="0">
                <a:solidFill>
                  <a:srgbClr val="FFC000"/>
                </a:solidFill>
                <a:latin typeface="Segoe UI" panose="020B0502040204020203" pitchFamily="34" charset="0"/>
              </a:rPr>
              <a:t>💡</a:t>
            </a:r>
            <a:r>
              <a:rPr lang="en-US" sz="1300" b="1" dirty="0" smtClean="0">
                <a:solidFill>
                  <a:srgbClr val="0F172A"/>
                </a:solidFill>
                <a:latin typeface="Segoe UI" panose="020B0502040204020203" pitchFamily="34" charset="0"/>
              </a:rPr>
              <a:t> </a:t>
            </a:r>
            <a:r>
              <a:rPr lang="ar-SA" sz="1300" b="1" dirty="0">
                <a:solidFill>
                  <a:srgbClr val="0F172A"/>
                </a:solidFill>
                <a:latin typeface="Segoe UI" panose="020B0502040204020203" pitchFamily="34" charset="0"/>
              </a:rPr>
              <a:t>التوضيح العلمي: الخلية هي أصغر وحدة حية قادرة على القيام بكافة العمليات الحيوية اللازمة للحياة.</a:t>
            </a:r>
            <a:endParaRPr lang="en-US" sz="1300" b="1" dirty="0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="" xmlns:a16="http://schemas.microsoft.com/office/drawing/2014/main" id="{4B997F55-7EFD-D924-0750-C51312A43C35}"/>
              </a:ext>
            </a:extLst>
          </p:cNvPr>
          <p:cNvSpPr/>
          <p:nvPr/>
        </p:nvSpPr>
        <p:spPr>
          <a:xfrm>
            <a:off x="3873500" y="5588000"/>
            <a:ext cx="4445000" cy="7366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SA" sz="1700" b="1">
                <a:solidFill>
                  <a:srgbClr val="FFFFFF"/>
                </a:solidFill>
                <a:latin typeface="Segoe UI" panose="020B0502040204020203" pitchFamily="34" charset="0"/>
              </a:rPr>
              <a:t>العودة إلى عجلة الحظ (سؤال جديد)</a:t>
            </a:r>
            <a:endParaRPr lang="en-US" sz="17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64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B47359D-6C8E-00E1-5786-633CCE703C39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5084DF41-8306-22A8-C993-EC280A0528CC}"/>
              </a:ext>
            </a:extLst>
          </p:cNvPr>
          <p:cNvSpPr/>
          <p:nvPr/>
        </p:nvSpPr>
        <p:spPr>
          <a:xfrm>
            <a:off x="0" y="762000"/>
            <a:ext cx="12192000" cy="50800"/>
          </a:xfrm>
          <a:prstGeom prst="rect">
            <a:avLst/>
          </a:prstGeom>
          <a:solidFill>
            <a:srgbClr val="4F46E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B063F75-847B-EBF0-B5C1-979F7005B783}"/>
              </a:ext>
            </a:extLst>
          </p:cNvPr>
          <p:cNvSpPr txBox="1"/>
          <p:nvPr/>
        </p:nvSpPr>
        <p:spPr>
          <a:xfrm>
            <a:off x="508000" y="127000"/>
            <a:ext cx="8636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2000" b="1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SA" sz="2000" b="1">
                <a:solidFill>
                  <a:srgbClr val="FFFFFF"/>
                </a:solidFill>
                <a:latin typeface="Segoe UI" panose="020B0502040204020203" pitchFamily="34" charset="0"/>
              </a:rPr>
              <a:t>تحدي السؤال (3 من 7) | الفلك والفضاء</a:t>
            </a:r>
            <a:endParaRPr lang="en-US" sz="2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2CFFFD6C-CA67-660E-0FC5-FF236502D50A}"/>
              </a:ext>
            </a:extLst>
          </p:cNvPr>
          <p:cNvSpPr/>
          <p:nvPr/>
        </p:nvSpPr>
        <p:spPr>
          <a:xfrm>
            <a:off x="9461500" y="152400"/>
            <a:ext cx="2349500" cy="4572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FFFFFF"/>
                </a:solidFill>
                <a:latin typeface="Segoe UI" panose="020B0502040204020203" pitchFamily="34" charset="0"/>
              </a:rPr>
              <a:t>🎡 </a:t>
            </a:r>
            <a:r>
              <a:rPr lang="ar-SA" sz="1300" b="1">
                <a:solidFill>
                  <a:srgbClr val="FFFFFF"/>
                </a:solidFill>
                <a:latin typeface="Segoe UI" panose="020B0502040204020203" pitchFamily="34" charset="0"/>
              </a:rPr>
              <a:t>العودة لعجلة الحظ</a:t>
            </a:r>
            <a:endParaRPr lang="en-US" sz="13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28CFB59-ACFF-23AB-7A88-5EF4E0CE6ED7}"/>
              </a:ext>
            </a:extLst>
          </p:cNvPr>
          <p:cNvSpPr/>
          <p:nvPr/>
        </p:nvSpPr>
        <p:spPr>
          <a:xfrm>
            <a:off x="4699000" y="1079500"/>
            <a:ext cx="2794000" cy="457200"/>
          </a:xfrm>
          <a:prstGeom prst="roundRect">
            <a:avLst>
              <a:gd name="adj" fmla="val 50000"/>
            </a:avLst>
          </a:prstGeom>
          <a:solidFill>
            <a:srgbClr val="D9770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400" b="1">
                <a:solidFill>
                  <a:srgbClr val="FFFFFF"/>
                </a:solidFill>
                <a:latin typeface="Segoe UI" panose="020B0502040204020203" pitchFamily="34" charset="0"/>
              </a:rPr>
              <a:t>محور: الفلك والفضاء</a:t>
            </a:r>
            <a:endParaRPr lang="en-US" sz="14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DCC86305-B439-41CA-0291-E12CA96ADB07}"/>
              </a:ext>
            </a:extLst>
          </p:cNvPr>
          <p:cNvSpPr/>
          <p:nvPr/>
        </p:nvSpPr>
        <p:spPr>
          <a:xfrm>
            <a:off x="1016000" y="1778000"/>
            <a:ext cx="10160000" cy="3048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5400"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7F7ED77F-DEA4-4CA1-03A4-591B467848A6}"/>
              </a:ext>
            </a:extLst>
          </p:cNvPr>
          <p:cNvSpPr/>
          <p:nvPr/>
        </p:nvSpPr>
        <p:spPr>
          <a:xfrm>
            <a:off x="1016000" y="1778000"/>
            <a:ext cx="10160000" cy="609600"/>
          </a:xfrm>
          <a:prstGeom prst="roundRect">
            <a:avLst>
              <a:gd name="adj" fmla="val 20000"/>
            </a:avLst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b="1">
                <a:solidFill>
                  <a:srgbClr val="FFFFFF"/>
                </a:solidFill>
                <a:latin typeface="Segoe UI" panose="020B0502040204020203" pitchFamily="34" charset="0"/>
              </a:rPr>
              <a:t>نص السؤال رقم 3</a:t>
            </a:r>
            <a:endParaRPr lang="en-US" sz="16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FD61000-7489-E99F-6F4E-E242A2606F85}"/>
              </a:ext>
            </a:extLst>
          </p:cNvPr>
          <p:cNvSpPr txBox="1"/>
          <p:nvPr/>
        </p:nvSpPr>
        <p:spPr>
          <a:xfrm>
            <a:off x="1333500" y="2667000"/>
            <a:ext cx="9525000" cy="4770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ar-SA" sz="2500" b="1">
                <a:solidFill>
                  <a:srgbClr val="0F172A"/>
                </a:solidFill>
                <a:latin typeface="Segoe UI" panose="020B0502040204020203" pitchFamily="34" charset="0"/>
              </a:rPr>
              <a:t>ما هو الكوكب في المجموعة الشمسية الذي يُعرف بلقب (الكوكب الأحمر)؟</a:t>
            </a:r>
            <a:endParaRPr lang="en-US" sz="2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="" xmlns:a16="http://schemas.microsoft.com/office/drawing/2014/main" id="{48975B3F-65CF-B9BE-18CD-A3D4E6139F26}"/>
              </a:ext>
            </a:extLst>
          </p:cNvPr>
          <p:cNvSpPr/>
          <p:nvPr/>
        </p:nvSpPr>
        <p:spPr>
          <a:xfrm>
            <a:off x="3873500" y="5270500"/>
            <a:ext cx="4445000" cy="825500"/>
          </a:xfrm>
          <a:prstGeom prst="roundRect">
            <a:avLst>
              <a:gd name="adj" fmla="val 30000"/>
            </a:avLst>
          </a:prstGeom>
          <a:solidFill>
            <a:srgbClr val="16A34A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900" b="1">
                <a:solidFill>
                  <a:srgbClr val="FFFFFF"/>
                </a:solidFill>
                <a:latin typeface="Segoe UI" panose="020B0502040204020203" pitchFamily="34" charset="0"/>
              </a:rPr>
              <a:t>الانتقال إلى خيارات الحل ➔</a:t>
            </a:r>
            <a:endParaRPr lang="en-US" sz="19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223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82C5E7C7-38E4-15CF-BAD8-CA211400F83F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4FA5908-749B-86B2-FFC7-1F10DCD510E2}"/>
              </a:ext>
            </a:extLst>
          </p:cNvPr>
          <p:cNvSpPr/>
          <p:nvPr/>
        </p:nvSpPr>
        <p:spPr>
          <a:xfrm>
            <a:off x="0" y="762000"/>
            <a:ext cx="12192000" cy="50800"/>
          </a:xfrm>
          <a:prstGeom prst="rect">
            <a:avLst/>
          </a:prstGeom>
          <a:solidFill>
            <a:srgbClr val="4F46E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9752CD0-99EE-A6DE-20D7-4D098ECD90A0}"/>
              </a:ext>
            </a:extLst>
          </p:cNvPr>
          <p:cNvSpPr txBox="1"/>
          <p:nvPr/>
        </p:nvSpPr>
        <p:spPr>
          <a:xfrm>
            <a:off x="508000" y="127000"/>
            <a:ext cx="8636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2000" b="1">
                <a:solidFill>
                  <a:srgbClr val="FFFFFF"/>
                </a:solidFill>
                <a:latin typeface="Segoe UI" panose="020B0502040204020203" pitchFamily="34" charset="0"/>
              </a:rPr>
              <a:t>💡 </a:t>
            </a:r>
            <a:r>
              <a:rPr lang="ar-SA" sz="2000" b="1">
                <a:solidFill>
                  <a:srgbClr val="FFFFFF"/>
                </a:solidFill>
                <a:latin typeface="Segoe UI" panose="020B0502040204020203" pitchFamily="34" charset="0"/>
              </a:rPr>
              <a:t>حل السؤال رقم (3 من 7) | اختر الإجابة الصحيحة</a:t>
            </a:r>
            <a:endParaRPr lang="en-US" sz="2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6EE7A4E7-6F2A-1661-9BA4-0B96C6BCFFB8}"/>
              </a:ext>
            </a:extLst>
          </p:cNvPr>
          <p:cNvSpPr/>
          <p:nvPr/>
        </p:nvSpPr>
        <p:spPr>
          <a:xfrm>
            <a:off x="9461500" y="152400"/>
            <a:ext cx="2349500" cy="4572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FFFFFF"/>
                </a:solidFill>
                <a:latin typeface="Segoe UI" panose="020B0502040204020203" pitchFamily="34" charset="0"/>
              </a:rPr>
              <a:t>🎡 </a:t>
            </a:r>
            <a:r>
              <a:rPr lang="ar-SA" sz="1300" b="1">
                <a:solidFill>
                  <a:srgbClr val="FFFFFF"/>
                </a:solidFill>
                <a:latin typeface="Segoe UI" panose="020B0502040204020203" pitchFamily="34" charset="0"/>
              </a:rPr>
              <a:t>العودة لعجلة الحظ</a:t>
            </a:r>
            <a:endParaRPr lang="en-US" sz="13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C3169CE8-504B-C79F-4B21-6DC59D2225DC}"/>
              </a:ext>
            </a:extLst>
          </p:cNvPr>
          <p:cNvSpPr/>
          <p:nvPr/>
        </p:nvSpPr>
        <p:spPr>
          <a:xfrm>
            <a:off x="762000" y="952500"/>
            <a:ext cx="10668000" cy="635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400" b="1">
                <a:solidFill>
                  <a:srgbClr val="0F172A"/>
                </a:solidFill>
                <a:latin typeface="Segoe UI" panose="020B0502040204020203" pitchFamily="34" charset="0"/>
              </a:rPr>
              <a:t>السؤال: ما هو الكوكب في المجموعة الشمسية الذي يُعرف بلقب (الكوكب الأحمر)؟</a:t>
            </a:r>
            <a:endParaRPr lang="en-US" sz="14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28DA1EE-66AB-AD6D-DAEC-22CC4ACE932C}"/>
              </a:ext>
            </a:extLst>
          </p:cNvPr>
          <p:cNvSpPr txBox="1"/>
          <p:nvPr/>
        </p:nvSpPr>
        <p:spPr>
          <a:xfrm>
            <a:off x="762000" y="1651000"/>
            <a:ext cx="1066800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300" b="1">
                <a:solidFill>
                  <a:srgbClr val="64748B"/>
                </a:solidFill>
                <a:latin typeface="Segoe UI" panose="020B0502040204020203" pitchFamily="34" charset="0"/>
              </a:rPr>
              <a:t>👇 </a:t>
            </a:r>
            <a:r>
              <a:rPr lang="ar-SA" sz="1300" b="1">
                <a:solidFill>
                  <a:srgbClr val="64748B"/>
                </a:solidFill>
                <a:latin typeface="Segoe UI" panose="020B0502040204020203" pitchFamily="34" charset="0"/>
              </a:rPr>
              <a:t>انقر على أي خيار لإظهار النتيجة فوراً:</a:t>
            </a:r>
            <a:endParaRPr lang="en-US" sz="1300" b="1">
              <a:solidFill>
                <a:srgbClr val="64748B"/>
              </a:solidFill>
              <a:latin typeface="Segoe UI" panose="020B0502040204020203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5A30A539-5DF5-6A96-0042-2D5AE9C83713}"/>
              </a:ext>
            </a:extLst>
          </p:cNvPr>
          <p:cNvSpPr/>
          <p:nvPr/>
        </p:nvSpPr>
        <p:spPr>
          <a:xfrm>
            <a:off x="7620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D977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أ )
كوكب المشتري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E739D042-6C6D-2F90-014A-A71EA9FCF682}"/>
              </a:ext>
            </a:extLst>
          </p:cNvPr>
          <p:cNvSpPr/>
          <p:nvPr/>
        </p:nvSpPr>
        <p:spPr>
          <a:xfrm>
            <a:off x="7620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FEE2E2"/>
          </a:solidFill>
          <a:ln w="25400">
            <a:solidFill>
              <a:srgbClr val="DC26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✗ إجابة غير صحيحة </a:t>
            </a:r>
            <a:r>
              <a:rPr lang="en-US" sz="1300" b="1">
                <a:solidFill>
                  <a:srgbClr val="DC2626"/>
                </a:solidFill>
                <a:latin typeface="Segoe UI" panose="020B0502040204020203" pitchFamily="34" charset="0"/>
              </a:rPr>
              <a:t>❌
</a:t>
            </a:r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حاول مرة أخرى</a:t>
            </a:r>
            <a:endParaRPr lang="en-US" sz="1300" b="1">
              <a:solidFill>
                <a:srgbClr val="DC2626"/>
              </a:solidFill>
              <a:latin typeface="Segoe UI" panose="020B0502040204020203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1ABD8F47-41C9-708D-1890-A169335BDFDA}"/>
              </a:ext>
            </a:extLst>
          </p:cNvPr>
          <p:cNvSpPr/>
          <p:nvPr/>
        </p:nvSpPr>
        <p:spPr>
          <a:xfrm>
            <a:off x="44069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D977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ب )
كوكب الزهرة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3B171028-D132-82B3-546B-208522FBE1BD}"/>
              </a:ext>
            </a:extLst>
          </p:cNvPr>
          <p:cNvSpPr/>
          <p:nvPr/>
        </p:nvSpPr>
        <p:spPr>
          <a:xfrm>
            <a:off x="44069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FEE2E2"/>
          </a:solidFill>
          <a:ln w="25400">
            <a:solidFill>
              <a:srgbClr val="DC26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✗ إجابة غير صحيحة </a:t>
            </a:r>
            <a:r>
              <a:rPr lang="en-US" sz="1300" b="1">
                <a:solidFill>
                  <a:srgbClr val="DC2626"/>
                </a:solidFill>
                <a:latin typeface="Segoe UI" panose="020B0502040204020203" pitchFamily="34" charset="0"/>
              </a:rPr>
              <a:t>❌
</a:t>
            </a:r>
            <a:r>
              <a:rPr lang="ar-SA" sz="1300" b="1">
                <a:solidFill>
                  <a:srgbClr val="DC2626"/>
                </a:solidFill>
                <a:latin typeface="Segoe UI" panose="020B0502040204020203" pitchFamily="34" charset="0"/>
              </a:rPr>
              <a:t>حاول مرة أخرى</a:t>
            </a:r>
            <a:endParaRPr lang="en-US" sz="1300" b="1">
              <a:solidFill>
                <a:srgbClr val="DC2626"/>
              </a:solidFill>
              <a:latin typeface="Segoe UI" panose="020B0502040204020203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AAAF322-9022-465F-C3F0-1E43D65E53BB}"/>
              </a:ext>
            </a:extLst>
          </p:cNvPr>
          <p:cNvSpPr/>
          <p:nvPr/>
        </p:nvSpPr>
        <p:spPr>
          <a:xfrm>
            <a:off x="8051800" y="2095500"/>
            <a:ext cx="3365500" cy="12065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rgbClr val="D977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500" b="1">
                <a:solidFill>
                  <a:srgbClr val="0F172A"/>
                </a:solidFill>
                <a:latin typeface="Segoe UI" panose="020B0502040204020203" pitchFamily="34" charset="0"/>
              </a:rPr>
              <a:t>( ج )
كوكب المريخ</a:t>
            </a:r>
            <a:endParaRPr lang="en-US" sz="1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7DE42AD-AA12-23AE-1C57-F97764D20D93}"/>
              </a:ext>
            </a:extLst>
          </p:cNvPr>
          <p:cNvSpPr/>
          <p:nvPr/>
        </p:nvSpPr>
        <p:spPr>
          <a:xfrm>
            <a:off x="8051800" y="3429000"/>
            <a:ext cx="3365500" cy="825500"/>
          </a:xfrm>
          <a:prstGeom prst="roundRect">
            <a:avLst>
              <a:gd name="adj" fmla="val 20000"/>
            </a:avLst>
          </a:prstGeom>
          <a:solidFill>
            <a:srgbClr val="DCFCE7"/>
          </a:solidFill>
          <a:ln w="25400">
            <a:solidFill>
              <a:srgbClr val="16A3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300" b="1">
                <a:solidFill>
                  <a:srgbClr val="16A34A"/>
                </a:solidFill>
                <a:latin typeface="Segoe UI" panose="020B0502040204020203" pitchFamily="34" charset="0"/>
              </a:rPr>
              <a:t>✓ إجابة صحيحة وممتازة! </a:t>
            </a:r>
            <a:r>
              <a:rPr lang="en-US" sz="1300" b="1">
                <a:solidFill>
                  <a:srgbClr val="16A34A"/>
                </a:solidFill>
                <a:latin typeface="Segoe UI" panose="020B0502040204020203" pitchFamily="34" charset="0"/>
              </a:rPr>
              <a:t>🌟
</a:t>
            </a:r>
            <a:r>
              <a:rPr lang="ar-SA" sz="1300" b="1">
                <a:solidFill>
                  <a:srgbClr val="16A34A"/>
                </a:solidFill>
                <a:latin typeface="Segoe UI" panose="020B0502040204020203" pitchFamily="34" charset="0"/>
              </a:rPr>
              <a:t>أحسنت صنعاً</a:t>
            </a:r>
            <a:endParaRPr lang="en-US" sz="1300" b="1">
              <a:solidFill>
                <a:srgbClr val="16A34A"/>
              </a:solidFill>
              <a:latin typeface="Segoe UI" panose="020B0502040204020203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6D6CD064-E865-E164-9330-319BA9F5E8E7}"/>
              </a:ext>
            </a:extLst>
          </p:cNvPr>
          <p:cNvSpPr/>
          <p:nvPr/>
        </p:nvSpPr>
        <p:spPr>
          <a:xfrm>
            <a:off x="762000" y="4508500"/>
            <a:ext cx="10668000" cy="8890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200" b="1" dirty="0">
                <a:solidFill>
                  <a:srgbClr val="FFC000"/>
                </a:solidFill>
                <a:latin typeface="Segoe UI" panose="020B0502040204020203" pitchFamily="34" charset="0"/>
              </a:rPr>
              <a:t>💡</a:t>
            </a:r>
            <a:r>
              <a:rPr lang="en-US" sz="1300" b="1" dirty="0" smtClean="0">
                <a:solidFill>
                  <a:srgbClr val="0F172A"/>
                </a:solidFill>
                <a:latin typeface="Segoe UI" panose="020B0502040204020203" pitchFamily="34" charset="0"/>
              </a:rPr>
              <a:t> </a:t>
            </a:r>
            <a:r>
              <a:rPr lang="ar-SA" sz="1300" b="1" dirty="0">
                <a:solidFill>
                  <a:srgbClr val="0F172A"/>
                </a:solidFill>
                <a:latin typeface="Segoe UI" panose="020B0502040204020203" pitchFamily="34" charset="0"/>
              </a:rPr>
              <a:t>التوضيح العلمي: يتميز كوكب المريخ بلونه الأحمر نتيجة وفرة معادن أكسيد الحديد (الصدأ) على سطحه.</a:t>
            </a:r>
            <a:endParaRPr lang="en-US" sz="1300" b="1" dirty="0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="" xmlns:a16="http://schemas.microsoft.com/office/drawing/2014/main" id="{3F11B48E-EF59-C972-5680-16E3B63D8224}"/>
              </a:ext>
            </a:extLst>
          </p:cNvPr>
          <p:cNvSpPr/>
          <p:nvPr/>
        </p:nvSpPr>
        <p:spPr>
          <a:xfrm>
            <a:off x="3873500" y="5588000"/>
            <a:ext cx="4445000" cy="7366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SA" sz="1700" b="1">
                <a:solidFill>
                  <a:srgbClr val="FFFFFF"/>
                </a:solidFill>
                <a:latin typeface="Segoe UI" panose="020B0502040204020203" pitchFamily="34" charset="0"/>
              </a:rPr>
              <a:t>العودة إلى عجلة الحظ (سؤال جديد)</a:t>
            </a:r>
            <a:endParaRPr lang="en-US" sz="17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87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F407599-2506-9511-94B3-43813BE7C24D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D764728-B53A-8B3B-12EE-A36A1717EA7B}"/>
              </a:ext>
            </a:extLst>
          </p:cNvPr>
          <p:cNvSpPr/>
          <p:nvPr/>
        </p:nvSpPr>
        <p:spPr>
          <a:xfrm>
            <a:off x="0" y="762000"/>
            <a:ext cx="12192000" cy="50800"/>
          </a:xfrm>
          <a:prstGeom prst="rect">
            <a:avLst/>
          </a:prstGeom>
          <a:solidFill>
            <a:srgbClr val="4F46E5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41357E5-8804-2B70-7663-AB445637E83E}"/>
              </a:ext>
            </a:extLst>
          </p:cNvPr>
          <p:cNvSpPr txBox="1"/>
          <p:nvPr/>
        </p:nvSpPr>
        <p:spPr>
          <a:xfrm>
            <a:off x="508000" y="127000"/>
            <a:ext cx="8636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2000" b="1">
                <a:solidFill>
                  <a:srgbClr val="FFFFFF"/>
                </a:solidFill>
                <a:latin typeface="Segoe UI" panose="020B0502040204020203" pitchFamily="34" charset="0"/>
              </a:rPr>
              <a:t>🎯 </a:t>
            </a:r>
            <a:r>
              <a:rPr lang="ar-SA" sz="2000" b="1">
                <a:solidFill>
                  <a:srgbClr val="FFFFFF"/>
                </a:solidFill>
                <a:latin typeface="Segoe UI" panose="020B0502040204020203" pitchFamily="34" charset="0"/>
              </a:rPr>
              <a:t>تحدي السؤال (4 من 7) | الفيزياء والكون</a:t>
            </a:r>
            <a:endParaRPr lang="en-US" sz="2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4C28269E-3283-401B-9804-A6AFCFC2D692}"/>
              </a:ext>
            </a:extLst>
          </p:cNvPr>
          <p:cNvSpPr/>
          <p:nvPr/>
        </p:nvSpPr>
        <p:spPr>
          <a:xfrm>
            <a:off x="9461500" y="152400"/>
            <a:ext cx="2349500" cy="457200"/>
          </a:xfrm>
          <a:prstGeom prst="roundRect">
            <a:avLst>
              <a:gd name="adj" fmla="val 30000"/>
            </a:avLst>
          </a:prstGeom>
          <a:solidFill>
            <a:srgbClr val="4F46E5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>
                <a:solidFill>
                  <a:srgbClr val="FFFFFF"/>
                </a:solidFill>
                <a:latin typeface="Segoe UI" panose="020B0502040204020203" pitchFamily="34" charset="0"/>
              </a:rPr>
              <a:t>🎡 </a:t>
            </a:r>
            <a:r>
              <a:rPr lang="ar-SA" sz="1300" b="1">
                <a:solidFill>
                  <a:srgbClr val="FFFFFF"/>
                </a:solidFill>
                <a:latin typeface="Segoe UI" panose="020B0502040204020203" pitchFamily="34" charset="0"/>
              </a:rPr>
              <a:t>العودة لعجلة الحظ</a:t>
            </a:r>
            <a:endParaRPr lang="en-US" sz="13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F4B5B6D5-C7DC-CF10-5C16-C3D8E8D16238}"/>
              </a:ext>
            </a:extLst>
          </p:cNvPr>
          <p:cNvSpPr/>
          <p:nvPr/>
        </p:nvSpPr>
        <p:spPr>
          <a:xfrm>
            <a:off x="4699000" y="1079500"/>
            <a:ext cx="2794000" cy="457200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400" b="1">
                <a:solidFill>
                  <a:srgbClr val="FFFFFF"/>
                </a:solidFill>
                <a:latin typeface="Segoe UI" panose="020B0502040204020203" pitchFamily="34" charset="0"/>
              </a:rPr>
              <a:t>محور: الفيزياء والكون</a:t>
            </a:r>
            <a:endParaRPr lang="en-US" sz="14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294499F9-6936-A40C-9339-4B5D6B25ED4D}"/>
              </a:ext>
            </a:extLst>
          </p:cNvPr>
          <p:cNvSpPr/>
          <p:nvPr/>
        </p:nvSpPr>
        <p:spPr>
          <a:xfrm>
            <a:off x="1016000" y="1778000"/>
            <a:ext cx="10160000" cy="3048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5400">
            <a:solidFill>
              <a:srgbClr val="E2E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A8336CA4-AF27-988B-78EE-50939CAC9D01}"/>
              </a:ext>
            </a:extLst>
          </p:cNvPr>
          <p:cNvSpPr/>
          <p:nvPr/>
        </p:nvSpPr>
        <p:spPr>
          <a:xfrm>
            <a:off x="1016000" y="1778000"/>
            <a:ext cx="10160000" cy="609600"/>
          </a:xfrm>
          <a:prstGeom prst="roundRect">
            <a:avLst>
              <a:gd name="adj" fmla="val 20000"/>
            </a:avLst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b="1">
                <a:solidFill>
                  <a:srgbClr val="FFFFFF"/>
                </a:solidFill>
                <a:latin typeface="Segoe UI" panose="020B0502040204020203" pitchFamily="34" charset="0"/>
              </a:rPr>
              <a:t>نص السؤال رقم 4</a:t>
            </a:r>
            <a:endParaRPr lang="en-US" sz="16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06030F2-ED9C-ACFC-F575-F01C7F170246}"/>
              </a:ext>
            </a:extLst>
          </p:cNvPr>
          <p:cNvSpPr txBox="1"/>
          <p:nvPr/>
        </p:nvSpPr>
        <p:spPr>
          <a:xfrm>
            <a:off x="1333500" y="2667000"/>
            <a:ext cx="9525000" cy="4770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ar-SA" sz="2500" b="1">
                <a:solidFill>
                  <a:srgbClr val="0F172A"/>
                </a:solidFill>
                <a:latin typeface="Segoe UI" panose="020B0502040204020203" pitchFamily="34" charset="0"/>
              </a:rPr>
              <a:t>ما هي السرعة القصوى في الكون وفقاً للنظرية النسبية لألبرت آينشتاين؟</a:t>
            </a:r>
            <a:endParaRPr lang="en-US" sz="2500" b="1">
              <a:solidFill>
                <a:srgbClr val="0F172A"/>
              </a:solidFill>
              <a:latin typeface="Segoe UI" panose="020B0502040204020203" pitchFamily="34" charset="0"/>
            </a:endParaRPr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="" xmlns:a16="http://schemas.microsoft.com/office/drawing/2014/main" id="{7F657196-064A-1C80-AC3D-60D9C203F174}"/>
              </a:ext>
            </a:extLst>
          </p:cNvPr>
          <p:cNvSpPr/>
          <p:nvPr/>
        </p:nvSpPr>
        <p:spPr>
          <a:xfrm>
            <a:off x="3873500" y="5270500"/>
            <a:ext cx="4445000" cy="825500"/>
          </a:xfrm>
          <a:prstGeom prst="roundRect">
            <a:avLst>
              <a:gd name="adj" fmla="val 30000"/>
            </a:avLst>
          </a:prstGeom>
          <a:solidFill>
            <a:srgbClr val="16A34A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900" b="1">
                <a:solidFill>
                  <a:srgbClr val="FFFFFF"/>
                </a:solidFill>
                <a:latin typeface="Segoe UI" panose="020B0502040204020203" pitchFamily="34" charset="0"/>
              </a:rPr>
              <a:t>الانتقال إلى خيارات الحل ➔</a:t>
            </a:r>
            <a:endParaRPr lang="en-US" sz="19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712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1097</Words>
  <Application>Microsoft Office PowerPoint</Application>
  <PresentationFormat>Custom</PresentationFormat>
  <Paragraphs>153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Mr. Foksh</dc:creator>
  <cp:lastModifiedBy>Mr. Foksh</cp:lastModifiedBy>
  <cp:revision>7</cp:revision>
  <dcterms:created xsi:type="dcterms:W3CDTF">2026-09-15T15:58:51Z</dcterms:created>
  <dcterms:modified xsi:type="dcterms:W3CDTF">2026-09-15T16:15:52Z</dcterms:modified>
</cp:coreProperties>
</file>