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9" r:id="rId3"/>
    <p:sldId id="260" r:id="rId4"/>
    <p:sldId id="258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40"/>
    <a:srgbClr val="371D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76" autoAdjust="0"/>
    <p:restoredTop sz="94660"/>
  </p:normalViewPr>
  <p:slideViewPr>
    <p:cSldViewPr>
      <p:cViewPr varScale="1">
        <p:scale>
          <a:sx n="66" d="100"/>
          <a:sy n="66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20/06/1438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114589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20/06/1438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745588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20/06/1438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08003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20/06/1438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95737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20/06/1438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258336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20/06/1438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709216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20/06/1438</a:t>
            </a:fld>
            <a:endParaRPr lang="ar-EG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526154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20/06/1438</a:t>
            </a:fld>
            <a:endParaRPr lang="ar-EG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457876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20/06/1438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495907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20/06/1438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43679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FEBB1-7A83-479C-8035-16528F775E68}" type="datetimeFigureOut">
              <a:rPr lang="ar-EG" smtClean="0"/>
              <a:t>20/06/1438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896062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FEBB1-7A83-479C-8035-16528F775E68}" type="datetimeFigureOut">
              <a:rPr lang="ar-EG" smtClean="0"/>
              <a:t>20/06/1438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92A4F-CE98-4BEE-B32C-9FFFA8B3F0C1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781063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107504" y="116632"/>
            <a:ext cx="8928992" cy="151216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0"/>
                  <a:shade val="30000"/>
                  <a:satMod val="115000"/>
                </a:schemeClr>
              </a:gs>
              <a:gs pos="50000">
                <a:schemeClr val="accent1">
                  <a:lumMod val="50000"/>
                  <a:shade val="67500"/>
                  <a:satMod val="115000"/>
                </a:schemeClr>
              </a:gs>
              <a:gs pos="100000">
                <a:schemeClr val="accent1">
                  <a:lumMod val="5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1156296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1" t="8192" r="17719" b="14624"/>
          <a:stretch/>
        </p:blipFill>
        <p:spPr>
          <a:xfrm>
            <a:off x="7888177" y="188640"/>
            <a:ext cx="1004303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مستطيل 3"/>
          <p:cNvSpPr/>
          <p:nvPr/>
        </p:nvSpPr>
        <p:spPr>
          <a:xfrm rot="21109338">
            <a:off x="-183258" y="53776"/>
            <a:ext cx="8331757" cy="144655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w="139700" prst="cross"/>
            <a:bevelB prst="convex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EG" sz="88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PT Simple Bold Ruled" panose="02010400000000000000" pitchFamily="2" charset="-78"/>
              </a:rPr>
              <a:t>الكنترول المدرسي</a:t>
            </a:r>
            <a:endParaRPr lang="ar-SA" sz="88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FFFF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PT Simple Bold Ruled" panose="02010400000000000000" pitchFamily="2" charset="-7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07504" y="5733256"/>
            <a:ext cx="8928992" cy="980728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مخطط انسيابي: معالجة متعاقبة 11"/>
          <p:cNvSpPr/>
          <p:nvPr/>
        </p:nvSpPr>
        <p:spPr>
          <a:xfrm>
            <a:off x="7308304" y="5877272"/>
            <a:ext cx="1584176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الخروج من البرنامج</a:t>
            </a:r>
            <a:endParaRPr lang="ar-EG" b="1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3" name="مخطط انسيابي: معالجة متعاقبة 12"/>
          <p:cNvSpPr/>
          <p:nvPr/>
        </p:nvSpPr>
        <p:spPr>
          <a:xfrm>
            <a:off x="323528" y="5877272"/>
            <a:ext cx="1728192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400" b="1" dirty="0" smtClean="0">
                <a:solidFill>
                  <a:schemeClr val="bg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رئيسية البرنامج</a:t>
            </a:r>
            <a:endParaRPr lang="ar-EG" sz="2400" b="1" dirty="0">
              <a:solidFill>
                <a:schemeClr val="bg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9" name="مستطيل مستدير الزوايا 18"/>
          <p:cNvSpPr/>
          <p:nvPr/>
        </p:nvSpPr>
        <p:spPr>
          <a:xfrm>
            <a:off x="7092280" y="1763057"/>
            <a:ext cx="1872208" cy="3754175"/>
          </a:xfrm>
          <a:prstGeom prst="roundRect">
            <a:avLst/>
          </a:prstGeom>
          <a:gradFill>
            <a:gsLst>
              <a:gs pos="0">
                <a:srgbClr val="A603AB"/>
              </a:gs>
              <a:gs pos="14000">
                <a:srgbClr val="0819FB"/>
              </a:gs>
              <a:gs pos="26000">
                <a:srgbClr val="1A8D48"/>
              </a:gs>
              <a:gs pos="52000">
                <a:srgbClr val="FFFF00"/>
              </a:gs>
              <a:gs pos="89000">
                <a:srgbClr val="EE3F17"/>
              </a:gs>
              <a:gs pos="88000">
                <a:srgbClr val="E81766"/>
              </a:gs>
              <a:gs pos="98000">
                <a:srgbClr val="A603AB"/>
              </a:gs>
            </a:gsLst>
            <a:lin ang="16200000" scaled="0"/>
          </a:gra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2627784" y="1763057"/>
            <a:ext cx="1800200" cy="3754175"/>
          </a:xfrm>
          <a:prstGeom prst="roundRect">
            <a:avLst/>
          </a:prstGeom>
          <a:gradFill>
            <a:gsLst>
              <a:gs pos="0">
                <a:srgbClr val="A603AB"/>
              </a:gs>
              <a:gs pos="14000">
                <a:srgbClr val="0819FB"/>
              </a:gs>
              <a:gs pos="26000">
                <a:srgbClr val="1A8D48"/>
              </a:gs>
              <a:gs pos="52000">
                <a:srgbClr val="FFFF00"/>
              </a:gs>
              <a:gs pos="89000">
                <a:srgbClr val="EE3F17"/>
              </a:gs>
              <a:gs pos="88000">
                <a:srgbClr val="E81766"/>
              </a:gs>
              <a:gs pos="98000">
                <a:srgbClr val="A603AB"/>
              </a:gs>
            </a:gsLst>
            <a:lin ang="16200000" scaled="0"/>
          </a:gra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4644008" y="1763057"/>
            <a:ext cx="2232248" cy="3754175"/>
          </a:xfrm>
          <a:prstGeom prst="roundRect">
            <a:avLst/>
          </a:prstGeom>
          <a:solidFill>
            <a:schemeClr val="tx2">
              <a:lumMod val="50000"/>
            </a:schemeClr>
          </a:solidFill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107504" y="1763057"/>
            <a:ext cx="2304256" cy="3754175"/>
          </a:xfrm>
          <a:prstGeom prst="roundRect">
            <a:avLst/>
          </a:prstGeom>
          <a:solidFill>
            <a:schemeClr val="tx2">
              <a:lumMod val="50000"/>
            </a:schemeClr>
          </a:solidFill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4" name="مربع نص 23"/>
          <p:cNvSpPr txBox="1"/>
          <p:nvPr/>
        </p:nvSpPr>
        <p:spPr>
          <a:xfrm>
            <a:off x="7092280" y="2097723"/>
            <a:ext cx="1800200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ملف اعمال السنة</a:t>
            </a:r>
            <a:endParaRPr lang="ar-EG" sz="15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876256" y="2673787"/>
            <a:ext cx="2088232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الامتحان التحريري</a:t>
            </a:r>
            <a:endParaRPr lang="ar-EG" sz="15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6948264" y="3249851"/>
            <a:ext cx="20882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الشيت الرئيسي</a:t>
            </a:r>
            <a:endParaRPr lang="ar-EG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6876256" y="3825915"/>
            <a:ext cx="20882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6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شيت درجات وتقديرات</a:t>
            </a:r>
            <a:endParaRPr lang="ar-EG" sz="16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948264" y="4941168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تقديرات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6948264" y="4365104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درجات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2627784" y="2060848"/>
            <a:ext cx="18002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نتيجة الطلاب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2411760" y="2564904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الاوائل</a:t>
            </a:r>
            <a:endParaRPr lang="ar-EG" sz="28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2483768" y="3212976"/>
            <a:ext cx="20882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شهادات</a:t>
            </a:r>
            <a:endParaRPr lang="ar-EG" sz="2400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2411760" y="3717032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الاحصاء</a:t>
            </a:r>
            <a:endParaRPr lang="ar-EG" sz="28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2483768" y="4976301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الراسبين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483768" y="4400237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الناجحين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5832140" y="203719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مستطيل مستدير الزوايا 40"/>
          <p:cNvSpPr/>
          <p:nvPr/>
        </p:nvSpPr>
        <p:spPr>
          <a:xfrm>
            <a:off x="4716016" y="2037190"/>
            <a:ext cx="972108" cy="4237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5832140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471601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مستطيل مستدير الزوايا 43"/>
          <p:cNvSpPr/>
          <p:nvPr/>
        </p:nvSpPr>
        <p:spPr>
          <a:xfrm>
            <a:off x="5832140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مستطيل مستدير الزوايا 44"/>
          <p:cNvSpPr/>
          <p:nvPr/>
        </p:nvSpPr>
        <p:spPr>
          <a:xfrm>
            <a:off x="4716016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5832140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مستطيل مستدير الزوايا 46"/>
          <p:cNvSpPr/>
          <p:nvPr/>
        </p:nvSpPr>
        <p:spPr>
          <a:xfrm>
            <a:off x="4716016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5832140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471601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5832140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471601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1295636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179512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129563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179512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1295636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مستطيل مستدير الزوايا 56"/>
          <p:cNvSpPr/>
          <p:nvPr/>
        </p:nvSpPr>
        <p:spPr>
          <a:xfrm>
            <a:off x="179512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129563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179512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129563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179512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9512" y="3212976"/>
            <a:ext cx="205222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 وثان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مربع نص 62"/>
          <p:cNvSpPr txBox="1"/>
          <p:nvPr/>
        </p:nvSpPr>
        <p:spPr>
          <a:xfrm>
            <a:off x="1151620" y="1196752"/>
            <a:ext cx="21242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b="1" dirty="0" smtClean="0">
                <a:solidFill>
                  <a:schemeClr val="bg1"/>
                </a:solidFill>
              </a:rPr>
              <a:t>مجدى عبد المنعم يونس</a:t>
            </a:r>
            <a:endParaRPr lang="ar-EG" b="1" dirty="0">
              <a:solidFill>
                <a:schemeClr val="bg1"/>
              </a:solidFill>
            </a:endParaRPr>
          </a:p>
        </p:txBody>
      </p:sp>
      <p:sp>
        <p:nvSpPr>
          <p:cNvPr id="6" name="تمرير أفقي 5"/>
          <p:cNvSpPr/>
          <p:nvPr/>
        </p:nvSpPr>
        <p:spPr>
          <a:xfrm>
            <a:off x="2267744" y="5805264"/>
            <a:ext cx="4824536" cy="836712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المرحلة الابتدائية</a:t>
            </a:r>
            <a:endParaRPr lang="ar-EG" sz="4400" b="1" dirty="0"/>
          </a:p>
        </p:txBody>
      </p:sp>
      <p:sp>
        <p:nvSpPr>
          <p:cNvPr id="8" name="نجمة ذات 5 نقاط 7"/>
          <p:cNvSpPr/>
          <p:nvPr/>
        </p:nvSpPr>
        <p:spPr>
          <a:xfrm>
            <a:off x="6516216" y="6021288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4" name="نجمة ذات 5 نقاط 63"/>
          <p:cNvSpPr/>
          <p:nvPr/>
        </p:nvSpPr>
        <p:spPr>
          <a:xfrm>
            <a:off x="2627784" y="6061602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4244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065911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107504" y="116632"/>
            <a:ext cx="8928992" cy="1512168"/>
          </a:xfrm>
          <a:prstGeom prst="roundRect">
            <a:avLst/>
          </a:prstGeom>
          <a:gradFill flip="none" rotWithShape="1">
            <a:gsLst>
              <a:gs pos="0">
                <a:srgbClr val="FFF200"/>
              </a:gs>
              <a:gs pos="30000">
                <a:srgbClr val="FF7A00"/>
              </a:gs>
              <a:gs pos="41000">
                <a:srgbClr val="FF0300"/>
              </a:gs>
              <a:gs pos="77000">
                <a:schemeClr val="accent2">
                  <a:lumMod val="18000"/>
                  <a:alpha val="99000"/>
                </a:schemeClr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1156296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1" t="8192" r="17719" b="14624"/>
          <a:stretch/>
        </p:blipFill>
        <p:spPr>
          <a:xfrm>
            <a:off x="7888177" y="188640"/>
            <a:ext cx="1004303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مستطيل 3"/>
          <p:cNvSpPr/>
          <p:nvPr/>
        </p:nvSpPr>
        <p:spPr>
          <a:xfrm rot="21109338">
            <a:off x="-183258" y="53776"/>
            <a:ext cx="8331757" cy="144655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w="139700" prst="cross"/>
            <a:bevelB prst="convex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EG" sz="88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PT Simple Bold Ruled" panose="02010400000000000000" pitchFamily="2" charset="-78"/>
              </a:rPr>
              <a:t>الكنترول المدرسي</a:t>
            </a:r>
            <a:endParaRPr lang="ar-SA" sz="88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bg1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PT Simple Bold Ruled" panose="02010400000000000000" pitchFamily="2" charset="-7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07504" y="5733256"/>
            <a:ext cx="8928992" cy="980728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مخطط انسيابي: معالجة متعاقبة 11"/>
          <p:cNvSpPr/>
          <p:nvPr/>
        </p:nvSpPr>
        <p:spPr>
          <a:xfrm>
            <a:off x="7308304" y="5877272"/>
            <a:ext cx="1584176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الخروج من البرنامج</a:t>
            </a:r>
            <a:endParaRPr lang="ar-EG" b="1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3" name="مخطط انسيابي: معالجة متعاقبة 12"/>
          <p:cNvSpPr/>
          <p:nvPr/>
        </p:nvSpPr>
        <p:spPr>
          <a:xfrm>
            <a:off x="323528" y="5877272"/>
            <a:ext cx="1728192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400" b="1" dirty="0" smtClean="0">
                <a:solidFill>
                  <a:schemeClr val="bg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رئيسية البرنامج</a:t>
            </a:r>
            <a:endParaRPr lang="ar-EG" sz="2400" b="1" dirty="0">
              <a:solidFill>
                <a:schemeClr val="bg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9" name="مستطيل مستدير الزوايا 18"/>
          <p:cNvSpPr/>
          <p:nvPr/>
        </p:nvSpPr>
        <p:spPr>
          <a:xfrm>
            <a:off x="7092280" y="1763057"/>
            <a:ext cx="1872208" cy="3754175"/>
          </a:xfrm>
          <a:prstGeom prst="roundRect">
            <a:avLst/>
          </a:prstGeom>
          <a:solidFill>
            <a:srgbClr val="00B050"/>
          </a:soli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2627784" y="1763057"/>
            <a:ext cx="1800200" cy="3754175"/>
          </a:xfrm>
          <a:prstGeom prst="roundRect">
            <a:avLst/>
          </a:prstGeom>
          <a:solidFill>
            <a:srgbClr val="00B050"/>
          </a:soli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4644008" y="1763057"/>
            <a:ext cx="2232248" cy="3754175"/>
          </a:xfrm>
          <a:prstGeom prst="roundRect">
            <a:avLst/>
          </a:prstGeom>
          <a:solidFill>
            <a:schemeClr val="tx2">
              <a:lumMod val="50000"/>
            </a:schemeClr>
          </a:solidFill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107504" y="1763057"/>
            <a:ext cx="2304256" cy="3754175"/>
          </a:xfrm>
          <a:prstGeom prst="roundRect">
            <a:avLst/>
          </a:prstGeom>
          <a:solidFill>
            <a:schemeClr val="tx2">
              <a:lumMod val="50000"/>
            </a:schemeClr>
          </a:solidFill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4" name="مربع نص 23"/>
          <p:cNvSpPr txBox="1"/>
          <p:nvPr/>
        </p:nvSpPr>
        <p:spPr>
          <a:xfrm>
            <a:off x="7092280" y="2097723"/>
            <a:ext cx="1800200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ملف اعمال السنة</a:t>
            </a:r>
            <a:endParaRPr lang="ar-EG" sz="15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876256" y="2673787"/>
            <a:ext cx="2088232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الامتحان التحريري</a:t>
            </a:r>
            <a:endParaRPr lang="ar-EG" sz="15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6948264" y="3249851"/>
            <a:ext cx="20882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الشيت الرئيسي</a:t>
            </a:r>
            <a:endParaRPr lang="ar-EG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6876256" y="3825915"/>
            <a:ext cx="20882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6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شيت درجات وتقديرات</a:t>
            </a:r>
            <a:endParaRPr lang="ar-EG" sz="16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948264" y="4941168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تقديرات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6948264" y="4365104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درجات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2627784" y="2060848"/>
            <a:ext cx="18002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نتيجة الطلاب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2411760" y="2564904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الاوائل</a:t>
            </a:r>
            <a:endParaRPr lang="ar-EG" sz="28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2483768" y="3212976"/>
            <a:ext cx="20882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شهادات</a:t>
            </a:r>
            <a:endParaRPr lang="ar-EG" sz="2400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2411760" y="3717032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الاحصاء</a:t>
            </a:r>
            <a:endParaRPr lang="ar-EG" sz="28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2483768" y="4976301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الراسبين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483768" y="4400237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الناجحين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5832140" y="203719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مستطيل مستدير الزوايا 40"/>
          <p:cNvSpPr/>
          <p:nvPr/>
        </p:nvSpPr>
        <p:spPr>
          <a:xfrm>
            <a:off x="4716016" y="2037190"/>
            <a:ext cx="972108" cy="4237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5832140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471601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مستطيل مستدير الزوايا 43"/>
          <p:cNvSpPr/>
          <p:nvPr/>
        </p:nvSpPr>
        <p:spPr>
          <a:xfrm>
            <a:off x="5832140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مستطيل مستدير الزوايا 44"/>
          <p:cNvSpPr/>
          <p:nvPr/>
        </p:nvSpPr>
        <p:spPr>
          <a:xfrm>
            <a:off x="4716016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5832140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مستطيل مستدير الزوايا 46"/>
          <p:cNvSpPr/>
          <p:nvPr/>
        </p:nvSpPr>
        <p:spPr>
          <a:xfrm>
            <a:off x="4716016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5832140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471601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5832140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471601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1295636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179512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129563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179512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1295636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مستطيل مستدير الزوايا 56"/>
          <p:cNvSpPr/>
          <p:nvPr/>
        </p:nvSpPr>
        <p:spPr>
          <a:xfrm>
            <a:off x="179512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129563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179512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129563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179512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9512" y="3212976"/>
            <a:ext cx="205222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 وثان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مربع نص 62"/>
          <p:cNvSpPr txBox="1"/>
          <p:nvPr/>
        </p:nvSpPr>
        <p:spPr>
          <a:xfrm>
            <a:off x="1151620" y="1196752"/>
            <a:ext cx="21242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b="1" dirty="0" smtClean="0">
                <a:solidFill>
                  <a:schemeClr val="bg1"/>
                </a:solidFill>
              </a:rPr>
              <a:t>مجدى عبد المنعم يونس</a:t>
            </a:r>
            <a:endParaRPr lang="ar-EG" b="1" dirty="0">
              <a:solidFill>
                <a:schemeClr val="bg1"/>
              </a:solidFill>
            </a:endParaRPr>
          </a:p>
        </p:txBody>
      </p:sp>
      <p:sp>
        <p:nvSpPr>
          <p:cNvPr id="6" name="تمرير أفقي 5"/>
          <p:cNvSpPr/>
          <p:nvPr/>
        </p:nvSpPr>
        <p:spPr>
          <a:xfrm>
            <a:off x="2267744" y="5805264"/>
            <a:ext cx="4824536" cy="836712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المرحلة الابتدائية</a:t>
            </a:r>
            <a:endParaRPr lang="ar-EG" sz="4400" b="1" dirty="0"/>
          </a:p>
        </p:txBody>
      </p:sp>
      <p:sp>
        <p:nvSpPr>
          <p:cNvPr id="8" name="نجمة ذات 5 نقاط 7"/>
          <p:cNvSpPr/>
          <p:nvPr/>
        </p:nvSpPr>
        <p:spPr>
          <a:xfrm>
            <a:off x="6516216" y="6021288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4" name="نجمة ذات 5 نقاط 63"/>
          <p:cNvSpPr/>
          <p:nvPr/>
        </p:nvSpPr>
        <p:spPr>
          <a:xfrm>
            <a:off x="2627784" y="6061602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76903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107504" y="116632"/>
            <a:ext cx="8928992" cy="1512168"/>
          </a:xfrm>
          <a:prstGeom prst="roundRect">
            <a:avLst/>
          </a:prstGeom>
          <a:gradFill flip="none" rotWithShape="1">
            <a:gsLst>
              <a:gs pos="0">
                <a:srgbClr val="FFF200"/>
              </a:gs>
              <a:gs pos="30000">
                <a:srgbClr val="FF7A00"/>
              </a:gs>
              <a:gs pos="41000">
                <a:srgbClr val="FF0300"/>
              </a:gs>
              <a:gs pos="77000">
                <a:schemeClr val="accent2">
                  <a:lumMod val="18000"/>
                  <a:alpha val="99000"/>
                </a:schemeClr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1156296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1" t="8192" r="17719" b="14624"/>
          <a:stretch/>
        </p:blipFill>
        <p:spPr>
          <a:xfrm>
            <a:off x="7888177" y="188640"/>
            <a:ext cx="1004303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مستطيل 3"/>
          <p:cNvSpPr/>
          <p:nvPr/>
        </p:nvSpPr>
        <p:spPr>
          <a:xfrm rot="21109338">
            <a:off x="-183258" y="53776"/>
            <a:ext cx="8331757" cy="144655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w="139700" prst="cross"/>
            <a:bevelB prst="convex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EG" sz="88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cs typeface="PT Simple Bold Ruled" panose="02010400000000000000" pitchFamily="2" charset="-78"/>
              </a:rPr>
              <a:t>الكنترول المدرسي</a:t>
            </a:r>
            <a:endParaRPr lang="ar-SA" sz="88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bg1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cs typeface="PT Simple Bold Ruled" panose="02010400000000000000" pitchFamily="2" charset="-7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07504" y="5733256"/>
            <a:ext cx="8928992" cy="980728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مخطط انسيابي: معالجة متعاقبة 11"/>
          <p:cNvSpPr/>
          <p:nvPr/>
        </p:nvSpPr>
        <p:spPr>
          <a:xfrm>
            <a:off x="7308304" y="5877272"/>
            <a:ext cx="1584176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الخروج من البرنامج</a:t>
            </a:r>
            <a:endParaRPr lang="ar-EG" b="1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3" name="مخطط انسيابي: معالجة متعاقبة 12"/>
          <p:cNvSpPr/>
          <p:nvPr/>
        </p:nvSpPr>
        <p:spPr>
          <a:xfrm>
            <a:off x="323528" y="5877272"/>
            <a:ext cx="1728192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400" b="1" dirty="0" smtClean="0">
                <a:solidFill>
                  <a:schemeClr val="bg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رئيسية البرنامج</a:t>
            </a:r>
            <a:endParaRPr lang="ar-EG" sz="2400" b="1" dirty="0">
              <a:solidFill>
                <a:schemeClr val="bg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9" name="مستطيل مستدير الزوايا 18"/>
          <p:cNvSpPr/>
          <p:nvPr/>
        </p:nvSpPr>
        <p:spPr>
          <a:xfrm>
            <a:off x="7092280" y="1763057"/>
            <a:ext cx="1872208" cy="3754175"/>
          </a:xfrm>
          <a:prstGeom prst="roundRect">
            <a:avLst/>
          </a:prstGeom>
          <a:solidFill>
            <a:srgbClr val="00B050"/>
          </a:soli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2627784" y="1763057"/>
            <a:ext cx="1800200" cy="3754175"/>
          </a:xfrm>
          <a:prstGeom prst="roundRect">
            <a:avLst/>
          </a:prstGeom>
          <a:solidFill>
            <a:srgbClr val="00B050"/>
          </a:soli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4644008" y="1763057"/>
            <a:ext cx="2232248" cy="3754175"/>
          </a:xfrm>
          <a:prstGeom prst="roundRect">
            <a:avLst/>
          </a:prstGeom>
          <a:solidFill>
            <a:srgbClr val="00B050"/>
          </a:solidFill>
          <a:ln w="57150">
            <a:solidFill>
              <a:srgbClr val="FFFF00"/>
            </a:solidFill>
          </a:ln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107504" y="1763057"/>
            <a:ext cx="2304256" cy="3754175"/>
          </a:xfrm>
          <a:prstGeom prst="roundRect">
            <a:avLst/>
          </a:prstGeom>
          <a:solidFill>
            <a:srgbClr val="00B050"/>
          </a:solidFill>
          <a:ln w="57150">
            <a:solidFill>
              <a:srgbClr val="FFFF00"/>
            </a:solidFill>
          </a:ln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4" name="مربع نص 23"/>
          <p:cNvSpPr txBox="1"/>
          <p:nvPr/>
        </p:nvSpPr>
        <p:spPr>
          <a:xfrm>
            <a:off x="7092280" y="2097723"/>
            <a:ext cx="1800200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ملف اعمال السنة</a:t>
            </a:r>
            <a:endParaRPr lang="ar-EG" sz="15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876256" y="2673787"/>
            <a:ext cx="2088232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الامتحان التحريري</a:t>
            </a:r>
            <a:endParaRPr lang="ar-EG" sz="15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6948264" y="3249851"/>
            <a:ext cx="20882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الشيت الرئيسي</a:t>
            </a:r>
            <a:endParaRPr lang="ar-EG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6876256" y="3825915"/>
            <a:ext cx="20882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6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شيت درجات وتقديرات</a:t>
            </a:r>
            <a:endParaRPr lang="ar-EG" sz="16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948264" y="4941168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تقديرات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6948264" y="4365104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درجات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2627784" y="2060848"/>
            <a:ext cx="18002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نتيجة الطلاب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2411760" y="2564904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الاوائل</a:t>
            </a:r>
            <a:endParaRPr lang="ar-EG" sz="28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2483768" y="3212976"/>
            <a:ext cx="20882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شهادات</a:t>
            </a:r>
            <a:endParaRPr lang="ar-EG" sz="2400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2411760" y="3717032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الاحصاء</a:t>
            </a:r>
            <a:endParaRPr lang="ar-EG" sz="28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2483768" y="4976301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الراسبين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483768" y="4400237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الناجحين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5832140" y="203719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مستطيل مستدير الزوايا 40"/>
          <p:cNvSpPr/>
          <p:nvPr/>
        </p:nvSpPr>
        <p:spPr>
          <a:xfrm>
            <a:off x="4716016" y="2037190"/>
            <a:ext cx="972108" cy="4237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5832140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471601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مستطيل مستدير الزوايا 43"/>
          <p:cNvSpPr/>
          <p:nvPr/>
        </p:nvSpPr>
        <p:spPr>
          <a:xfrm>
            <a:off x="5832140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مستطيل مستدير الزوايا 44"/>
          <p:cNvSpPr/>
          <p:nvPr/>
        </p:nvSpPr>
        <p:spPr>
          <a:xfrm>
            <a:off x="4716016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5832140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مستطيل مستدير الزوايا 46"/>
          <p:cNvSpPr/>
          <p:nvPr/>
        </p:nvSpPr>
        <p:spPr>
          <a:xfrm>
            <a:off x="4716016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5832140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471601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5832140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471601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1295636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179512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129563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179512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1295636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مستطيل مستدير الزوايا 56"/>
          <p:cNvSpPr/>
          <p:nvPr/>
        </p:nvSpPr>
        <p:spPr>
          <a:xfrm>
            <a:off x="179512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129563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179512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129563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179512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9512" y="3212976"/>
            <a:ext cx="205222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 وثان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مربع نص 62"/>
          <p:cNvSpPr txBox="1"/>
          <p:nvPr/>
        </p:nvSpPr>
        <p:spPr>
          <a:xfrm>
            <a:off x="1151620" y="1196752"/>
            <a:ext cx="21242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b="1" dirty="0" smtClean="0">
                <a:solidFill>
                  <a:schemeClr val="bg1"/>
                </a:solidFill>
              </a:rPr>
              <a:t>مجدى عبد المنعم يونس</a:t>
            </a:r>
            <a:endParaRPr lang="ar-EG" b="1" dirty="0">
              <a:solidFill>
                <a:schemeClr val="bg1"/>
              </a:solidFill>
            </a:endParaRPr>
          </a:p>
        </p:txBody>
      </p:sp>
      <p:sp>
        <p:nvSpPr>
          <p:cNvPr id="6" name="تمرير أفقي 5"/>
          <p:cNvSpPr/>
          <p:nvPr/>
        </p:nvSpPr>
        <p:spPr>
          <a:xfrm>
            <a:off x="2267744" y="5805264"/>
            <a:ext cx="4824536" cy="836712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المرحلة الابتدائية</a:t>
            </a:r>
            <a:endParaRPr lang="ar-EG" sz="4400" b="1" dirty="0"/>
          </a:p>
        </p:txBody>
      </p:sp>
      <p:sp>
        <p:nvSpPr>
          <p:cNvPr id="8" name="نجمة ذات 5 نقاط 7"/>
          <p:cNvSpPr/>
          <p:nvPr/>
        </p:nvSpPr>
        <p:spPr>
          <a:xfrm>
            <a:off x="6516216" y="6021288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4" name="نجمة ذات 5 نقاط 63"/>
          <p:cNvSpPr/>
          <p:nvPr/>
        </p:nvSpPr>
        <p:spPr>
          <a:xfrm>
            <a:off x="2627784" y="6061602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5744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107504" y="116632"/>
            <a:ext cx="8928992" cy="151216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0"/>
                  <a:shade val="30000"/>
                  <a:satMod val="115000"/>
                </a:schemeClr>
              </a:gs>
              <a:gs pos="50000">
                <a:schemeClr val="accent1">
                  <a:lumMod val="50000"/>
                  <a:shade val="67500"/>
                  <a:satMod val="115000"/>
                </a:schemeClr>
              </a:gs>
              <a:gs pos="100000">
                <a:schemeClr val="accent1">
                  <a:lumMod val="5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1156296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1" t="8192" r="17719" b="14624"/>
          <a:stretch/>
        </p:blipFill>
        <p:spPr>
          <a:xfrm>
            <a:off x="7888177" y="188640"/>
            <a:ext cx="1004303" cy="129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مستطيل 3"/>
          <p:cNvSpPr/>
          <p:nvPr/>
        </p:nvSpPr>
        <p:spPr>
          <a:xfrm rot="21109338">
            <a:off x="-183258" y="53776"/>
            <a:ext cx="8331757" cy="1446550"/>
          </a:xfrm>
          <a:prstGeom prst="rect">
            <a:avLst/>
          </a:prstGeom>
          <a:noFill/>
          <a:ln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a:ln>
          <a:effectLst>
            <a:outerShdw blurRad="50800" dist="50800" dir="5400000" algn="ctr" rotWithShape="0">
              <a:schemeClr val="accent6">
                <a:lumMod val="75000"/>
              </a:schemeClr>
            </a:outerShdw>
          </a:effectLst>
          <a:scene3d>
            <a:camera prst="perspectiveContrastingLeftFacing"/>
            <a:lightRig rig="threePt" dir="t"/>
          </a:scene3d>
          <a:sp3d>
            <a:bevelT w="139700" prst="cross"/>
            <a:bevelB prst="convex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Stars" panose="02010400000000000000" pitchFamily="2" charset="-78"/>
              </a:rPr>
              <a:t>الكنترول المدرسي</a:t>
            </a:r>
            <a:endParaRPr lang="ar-SA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PT Bold Stars" panose="02010400000000000000" pitchFamily="2" charset="-7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07504" y="5733256"/>
            <a:ext cx="8928992" cy="980728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2" name="مخطط انسيابي: معالجة متعاقبة 11"/>
          <p:cNvSpPr/>
          <p:nvPr/>
        </p:nvSpPr>
        <p:spPr>
          <a:xfrm>
            <a:off x="7308304" y="5877272"/>
            <a:ext cx="1584176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الخروج من البرنامج</a:t>
            </a:r>
            <a:endParaRPr lang="ar-EG" b="1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3" name="مخطط انسيابي: معالجة متعاقبة 12"/>
          <p:cNvSpPr/>
          <p:nvPr/>
        </p:nvSpPr>
        <p:spPr>
          <a:xfrm>
            <a:off x="323528" y="5877272"/>
            <a:ext cx="1728192" cy="64807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400" b="1" dirty="0" smtClean="0">
                <a:solidFill>
                  <a:schemeClr val="bg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رئيسية البرنامج</a:t>
            </a:r>
            <a:endParaRPr lang="ar-EG" sz="2400" b="1" dirty="0">
              <a:solidFill>
                <a:schemeClr val="bg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9" name="مستطيل مستدير الزوايا 18"/>
          <p:cNvSpPr/>
          <p:nvPr/>
        </p:nvSpPr>
        <p:spPr>
          <a:xfrm>
            <a:off x="7092280" y="1763057"/>
            <a:ext cx="1872208" cy="3754175"/>
          </a:xfrm>
          <a:prstGeom prst="roundRect">
            <a:avLst/>
          </a:prstGeom>
          <a:gradFill>
            <a:gsLst>
              <a:gs pos="0">
                <a:srgbClr val="A603AB"/>
              </a:gs>
              <a:gs pos="14000">
                <a:srgbClr val="0819FB"/>
              </a:gs>
              <a:gs pos="26000">
                <a:srgbClr val="1A8D48"/>
              </a:gs>
              <a:gs pos="52000">
                <a:srgbClr val="FFFF00"/>
              </a:gs>
              <a:gs pos="89000">
                <a:srgbClr val="EE3F17"/>
              </a:gs>
              <a:gs pos="88000">
                <a:srgbClr val="E81766"/>
              </a:gs>
              <a:gs pos="98000">
                <a:srgbClr val="A603AB"/>
              </a:gs>
            </a:gsLst>
            <a:lin ang="16200000" scaled="0"/>
          </a:gra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2627784" y="1763057"/>
            <a:ext cx="1800200" cy="3754175"/>
          </a:xfrm>
          <a:prstGeom prst="roundRect">
            <a:avLst/>
          </a:prstGeom>
          <a:gradFill>
            <a:gsLst>
              <a:gs pos="0">
                <a:srgbClr val="A603AB"/>
              </a:gs>
              <a:gs pos="14000">
                <a:srgbClr val="0819FB"/>
              </a:gs>
              <a:gs pos="26000">
                <a:srgbClr val="1A8D48"/>
              </a:gs>
              <a:gs pos="52000">
                <a:srgbClr val="FFFF00"/>
              </a:gs>
              <a:gs pos="89000">
                <a:srgbClr val="EE3F17"/>
              </a:gs>
              <a:gs pos="88000">
                <a:srgbClr val="E81766"/>
              </a:gs>
              <a:gs pos="98000">
                <a:srgbClr val="A603AB"/>
              </a:gs>
            </a:gsLst>
            <a:lin ang="16200000" scaled="0"/>
          </a:gradFill>
          <a:effectLst>
            <a:glow rad="139700">
              <a:schemeClr val="tx2">
                <a:lumMod val="50000"/>
                <a:alpha val="40000"/>
              </a:schemeClr>
            </a:glow>
            <a:outerShdw blurRad="50800" dist="38100" dir="8100000" sx="98000" sy="98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 prstMaterial="dkEdge">
            <a:bevelT/>
            <a:bevelB w="152400" h="50800" prst="softRound"/>
            <a:extrusionClr>
              <a:schemeClr val="tx1"/>
            </a:extrusionClr>
            <a:contourClr>
              <a:schemeClr val="bg2">
                <a:lumMod val="10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4644008" y="1763057"/>
            <a:ext cx="2232248" cy="3754175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bg1"/>
            </a:solidFill>
          </a:ln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107504" y="1763057"/>
            <a:ext cx="2304256" cy="3754175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solidFill>
              <a:schemeClr val="bg1"/>
            </a:solidFill>
          </a:ln>
          <a:effectLst>
            <a:glow rad="114300">
              <a:schemeClr val="tx1">
                <a:lumMod val="95000"/>
                <a:lumOff val="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12700">
            <a:bevelB prst="slope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4" name="مربع نص 23"/>
          <p:cNvSpPr txBox="1"/>
          <p:nvPr/>
        </p:nvSpPr>
        <p:spPr>
          <a:xfrm>
            <a:off x="7092280" y="2097723"/>
            <a:ext cx="1800200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ملف اعمال السنة</a:t>
            </a:r>
            <a:endParaRPr lang="ar-EG" sz="15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876256" y="2673787"/>
            <a:ext cx="2088232" cy="3231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5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رصد الامتحان التحريري</a:t>
            </a:r>
            <a:endParaRPr lang="ar-EG" sz="15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6948264" y="3249851"/>
            <a:ext cx="208823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الشيت الرئيسي</a:t>
            </a:r>
            <a:endParaRPr lang="ar-EG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6876256" y="3825915"/>
            <a:ext cx="2088232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16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شيت درجات وتقديرات</a:t>
            </a:r>
            <a:endParaRPr lang="ar-EG" sz="16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948264" y="4941168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تقديرات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6948264" y="4365104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درجات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2627784" y="2060848"/>
            <a:ext cx="18002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نتيجة الطلاب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2411760" y="2564904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371D38"/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الاوائل</a:t>
            </a:r>
            <a:endParaRPr lang="ar-EG" sz="2800" b="1" dirty="0">
              <a:solidFill>
                <a:srgbClr val="371D38"/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2483768" y="3212976"/>
            <a:ext cx="20882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chemeClr val="tx2">
                    <a:lumMod val="50000"/>
                  </a:schemeClr>
                </a:solidFill>
                <a:latin typeface="Andalus" panose="02020603050405020304" pitchFamily="18" charset="-78"/>
                <a:cs typeface="PT Simple Bold Ruled" panose="02010400000000000000" pitchFamily="2" charset="-78"/>
              </a:rPr>
              <a:t>شهادات</a:t>
            </a:r>
            <a:endParaRPr lang="ar-EG" sz="2400" b="1" dirty="0">
              <a:solidFill>
                <a:schemeClr val="tx2">
                  <a:lumMod val="50000"/>
                </a:schemeClr>
              </a:solidFill>
              <a:latin typeface="Andalus" panose="02020603050405020304" pitchFamily="18" charset="-78"/>
              <a:cs typeface="PT Simple Bold Ruled" panose="02010400000000000000" pitchFamily="2" charset="-78"/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2411760" y="3717032"/>
            <a:ext cx="2088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chemeClr val="accent2">
                    <a:lumMod val="50000"/>
                  </a:schemeClr>
                </a:solidFill>
                <a:latin typeface="Andalus" panose="02020603050405020304" pitchFamily="18" charset="-78"/>
                <a:cs typeface="PT Bold Heading" panose="02010400000000000000" pitchFamily="2" charset="-78"/>
              </a:rPr>
              <a:t>الاحصاء</a:t>
            </a:r>
            <a:endParaRPr lang="ar-EG" sz="2800" b="1" dirty="0">
              <a:solidFill>
                <a:schemeClr val="accent2">
                  <a:lumMod val="50000"/>
                </a:schemeClr>
              </a:solidFill>
              <a:latin typeface="Andalus" panose="02020603050405020304" pitchFamily="18" charset="-78"/>
              <a:cs typeface="PT Bold Heading" panose="02010400000000000000" pitchFamily="2" charset="-78"/>
            </a:endParaRPr>
          </a:p>
        </p:txBody>
      </p:sp>
      <p:sp>
        <p:nvSpPr>
          <p:cNvPr id="36" name="مربع نص 35"/>
          <p:cNvSpPr txBox="1"/>
          <p:nvPr/>
        </p:nvSpPr>
        <p:spPr>
          <a:xfrm>
            <a:off x="2483768" y="4976301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chemeClr val="bg1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الراسبين</a:t>
            </a:r>
            <a:endParaRPr lang="ar-EG" sz="2000" b="1" dirty="0">
              <a:solidFill>
                <a:schemeClr val="bg1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2483768" y="4400237"/>
            <a:ext cx="20882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FF00"/>
                </a:solidFill>
                <a:latin typeface="Andalus" panose="02020603050405020304" pitchFamily="18" charset="-78"/>
                <a:cs typeface="PT Bold Broken" panose="02010400000000000000" pitchFamily="2" charset="-78"/>
              </a:rPr>
              <a:t>شيت الناجحين</a:t>
            </a:r>
            <a:endParaRPr lang="ar-EG" sz="2000" b="1" dirty="0">
              <a:solidFill>
                <a:srgbClr val="FFFF00"/>
              </a:solidFill>
              <a:latin typeface="Andalus" panose="02020603050405020304" pitchFamily="18" charset="-78"/>
              <a:cs typeface="PT Bold Broken" panose="02010400000000000000" pitchFamily="2" charset="-78"/>
            </a:endParaRPr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5832140" y="203719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مستطيل مستدير الزوايا 40"/>
          <p:cNvSpPr/>
          <p:nvPr/>
        </p:nvSpPr>
        <p:spPr>
          <a:xfrm>
            <a:off x="4716016" y="2037190"/>
            <a:ext cx="972108" cy="4237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5832140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471601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مستطيل مستدير الزوايا 43"/>
          <p:cNvSpPr/>
          <p:nvPr/>
        </p:nvSpPr>
        <p:spPr>
          <a:xfrm>
            <a:off x="5832140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مستطيل مستدير الزوايا 44"/>
          <p:cNvSpPr/>
          <p:nvPr/>
        </p:nvSpPr>
        <p:spPr>
          <a:xfrm>
            <a:off x="4716016" y="3221256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5832140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مستطيل مستدير الزوايا 46"/>
          <p:cNvSpPr/>
          <p:nvPr/>
        </p:nvSpPr>
        <p:spPr>
          <a:xfrm>
            <a:off x="4716016" y="378904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5832140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471601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5832140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471601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1295636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179512" y="20608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1295636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179512" y="2645192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1295636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مستطيل مستدير الزوايا 56"/>
          <p:cNvSpPr/>
          <p:nvPr/>
        </p:nvSpPr>
        <p:spPr>
          <a:xfrm>
            <a:off x="179512" y="3797320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1295636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179512" y="4373384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1295636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179512" y="4949448"/>
            <a:ext cx="97210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ثان</a:t>
            </a:r>
            <a:endParaRPr lang="ar-EG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9512" y="3212976"/>
            <a:ext cx="2052228" cy="423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تيرم اول وثان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مربع نص 62"/>
          <p:cNvSpPr txBox="1"/>
          <p:nvPr/>
        </p:nvSpPr>
        <p:spPr>
          <a:xfrm>
            <a:off x="1151620" y="1196752"/>
            <a:ext cx="21242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b="1" dirty="0" smtClean="0">
                <a:solidFill>
                  <a:schemeClr val="bg1"/>
                </a:solidFill>
              </a:rPr>
              <a:t>مجدى عبد المنعم يونس</a:t>
            </a:r>
            <a:endParaRPr lang="ar-EG" b="1" dirty="0">
              <a:solidFill>
                <a:schemeClr val="bg1"/>
              </a:solidFill>
            </a:endParaRPr>
          </a:p>
        </p:txBody>
      </p:sp>
      <p:sp>
        <p:nvSpPr>
          <p:cNvPr id="6" name="تمرير أفقي 5"/>
          <p:cNvSpPr/>
          <p:nvPr/>
        </p:nvSpPr>
        <p:spPr>
          <a:xfrm>
            <a:off x="2267744" y="5805264"/>
            <a:ext cx="4824536" cy="836712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4400" b="1" dirty="0" smtClean="0"/>
              <a:t>المرحلة الابتدائية</a:t>
            </a:r>
            <a:endParaRPr lang="ar-EG" sz="4400" b="1" dirty="0"/>
          </a:p>
        </p:txBody>
      </p:sp>
      <p:sp>
        <p:nvSpPr>
          <p:cNvPr id="8" name="نجمة ذات 5 نقاط 7"/>
          <p:cNvSpPr/>
          <p:nvPr/>
        </p:nvSpPr>
        <p:spPr>
          <a:xfrm>
            <a:off x="6516216" y="6021288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4" name="نجمة ذات 5 نقاط 63"/>
          <p:cNvSpPr/>
          <p:nvPr/>
        </p:nvSpPr>
        <p:spPr>
          <a:xfrm>
            <a:off x="2627784" y="6061602"/>
            <a:ext cx="360040" cy="32403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1302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جسم مشطوف الحواف 1"/>
          <p:cNvSpPr/>
          <p:nvPr/>
        </p:nvSpPr>
        <p:spPr>
          <a:xfrm>
            <a:off x="6134337" y="404664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رصد تقويم 1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مجسم مشطوف الحواف 2"/>
          <p:cNvSpPr/>
          <p:nvPr/>
        </p:nvSpPr>
        <p:spPr>
          <a:xfrm>
            <a:off x="6120680" y="1484784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رصد تحريري 1</a:t>
            </a:r>
            <a:endParaRPr lang="ar-EG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مجسم مشطوف الحواف 5"/>
          <p:cNvSpPr/>
          <p:nvPr/>
        </p:nvSpPr>
        <p:spPr>
          <a:xfrm>
            <a:off x="6134337" y="3723579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منـــــــاداة1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مجسم مشطوف الحواف 6"/>
          <p:cNvSpPr/>
          <p:nvPr/>
        </p:nvSpPr>
        <p:spPr>
          <a:xfrm>
            <a:off x="6134337" y="2492896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رصد عملي 1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مجسم مشطوف الحواف 7"/>
          <p:cNvSpPr/>
          <p:nvPr/>
        </p:nvSpPr>
        <p:spPr>
          <a:xfrm>
            <a:off x="251520" y="374576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رصد تقويم 2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مجسم مشطوف الحواف 9"/>
          <p:cNvSpPr/>
          <p:nvPr/>
        </p:nvSpPr>
        <p:spPr>
          <a:xfrm>
            <a:off x="6144209" y="4869160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شهـــادات1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مجسم مشطوف الحواف 10"/>
          <p:cNvSpPr/>
          <p:nvPr/>
        </p:nvSpPr>
        <p:spPr>
          <a:xfrm>
            <a:off x="251520" y="1635313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رصد تحريري 2</a:t>
            </a:r>
            <a:endParaRPr lang="ar-EG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مجسم مشطوف الحواف 11"/>
          <p:cNvSpPr/>
          <p:nvPr/>
        </p:nvSpPr>
        <p:spPr>
          <a:xfrm>
            <a:off x="265177" y="3874108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منـــــــاداة2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مجسم مشطوف الحواف 12"/>
          <p:cNvSpPr/>
          <p:nvPr/>
        </p:nvSpPr>
        <p:spPr>
          <a:xfrm>
            <a:off x="265177" y="2643425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رصد عملي 2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مجسم مشطوف الحواف 13"/>
          <p:cNvSpPr/>
          <p:nvPr/>
        </p:nvSpPr>
        <p:spPr>
          <a:xfrm>
            <a:off x="275049" y="5019689"/>
            <a:ext cx="2698666" cy="792088"/>
          </a:xfrm>
          <a:prstGeom prst="bevel">
            <a:avLst/>
          </a:prstGeom>
          <a:gradFill>
            <a:gsLst>
              <a:gs pos="0">
                <a:srgbClr val="FFF200"/>
              </a:gs>
              <a:gs pos="30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شهـــادات2</a:t>
            </a:r>
            <a:endParaRPr lang="ar-EG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61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جسم مشطوف الحواف 1"/>
          <p:cNvSpPr/>
          <p:nvPr/>
        </p:nvSpPr>
        <p:spPr>
          <a:xfrm>
            <a:off x="6754293" y="404664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لغة عربية1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مجسم مشطوف الحواف 2"/>
          <p:cNvSpPr/>
          <p:nvPr/>
        </p:nvSpPr>
        <p:spPr>
          <a:xfrm>
            <a:off x="6754293" y="1556792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لغة اجنبية1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مجسم مشطوف الحواف 3"/>
          <p:cNvSpPr/>
          <p:nvPr/>
        </p:nvSpPr>
        <p:spPr>
          <a:xfrm>
            <a:off x="6754293" y="2636912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دراسات 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مجسم مشطوف الحواف 4"/>
          <p:cNvSpPr/>
          <p:nvPr/>
        </p:nvSpPr>
        <p:spPr>
          <a:xfrm>
            <a:off x="6769101" y="3717032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علوم 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مجسم مشطوف الحواف 5"/>
          <p:cNvSpPr/>
          <p:nvPr/>
        </p:nvSpPr>
        <p:spPr>
          <a:xfrm>
            <a:off x="6769101" y="4725144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نشاط 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مجسم مشطوف الحواف 6"/>
          <p:cNvSpPr/>
          <p:nvPr/>
        </p:nvSpPr>
        <p:spPr>
          <a:xfrm>
            <a:off x="6769101" y="5805264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رياضيات 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مجسم مشطوف الحواف 7"/>
          <p:cNvSpPr/>
          <p:nvPr/>
        </p:nvSpPr>
        <p:spPr>
          <a:xfrm>
            <a:off x="4355976" y="460366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دين 1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مجسم مشطوف الحواف 8"/>
          <p:cNvSpPr/>
          <p:nvPr/>
        </p:nvSpPr>
        <p:spPr>
          <a:xfrm>
            <a:off x="971600" y="557064"/>
            <a:ext cx="2044126" cy="792088"/>
          </a:xfrm>
          <a:prstGeom prst="bevel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  <a:effectLst>
            <a:innerShdw blurRad="63500" dir="4860000">
              <a:prstClr val="black"/>
            </a:inn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لغة عربية2</a:t>
            </a:r>
            <a:endParaRPr lang="ar-EG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72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مستطيل 4"/>
          <p:cNvSpPr/>
          <p:nvPr/>
        </p:nvSpPr>
        <p:spPr>
          <a:xfrm>
            <a:off x="-34370" y="-6378"/>
            <a:ext cx="9144000" cy="6858000"/>
          </a:xfrm>
          <a:prstGeom prst="rect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grpSp>
        <p:nvGrpSpPr>
          <p:cNvPr id="11" name="مجموعة 10"/>
          <p:cNvGrpSpPr/>
          <p:nvPr/>
        </p:nvGrpSpPr>
        <p:grpSpPr>
          <a:xfrm>
            <a:off x="251520" y="-7926"/>
            <a:ext cx="8603322" cy="6718516"/>
            <a:chOff x="251520" y="-7926"/>
            <a:chExt cx="8603322" cy="6718516"/>
          </a:xfrm>
        </p:grpSpPr>
        <p:sp>
          <p:nvSpPr>
            <p:cNvPr id="10" name="مستطيل 9"/>
            <p:cNvSpPr/>
            <p:nvPr/>
          </p:nvSpPr>
          <p:spPr>
            <a:xfrm rot="20957289">
              <a:off x="323528" y="-7926"/>
              <a:ext cx="7668852" cy="264687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perspectiveContrastingLeftFacing"/>
                <a:lightRig rig="threePt" dir="t"/>
              </a:scene3d>
              <a:sp3d extrusionH="57150">
                <a:bevelT w="57150" h="38100" prst="artDeco"/>
              </a:sp3d>
            </a:bodyPr>
            <a:lstStyle/>
            <a:p>
              <a:pPr algn="ctr"/>
              <a:r>
                <a:rPr lang="ar-EG" sz="16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Matura MT Script Capitals" panose="03020802060602070202" pitchFamily="66" charset="0"/>
                  <a:cs typeface="PT Simple Bold Ruled" panose="02010400000000000000" pitchFamily="2" charset="-78"/>
                </a:rPr>
                <a:t>كنترول</a:t>
              </a:r>
              <a:endParaRPr lang="ar-SA" sz="1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atura MT Script Capitals" panose="03020802060602070202" pitchFamily="66" charset="0"/>
                <a:cs typeface="PT Simple Bold Ruled" panose="02010400000000000000" pitchFamily="2" charset="-78"/>
              </a:endParaRPr>
            </a:p>
          </p:txBody>
        </p:sp>
        <p:sp>
          <p:nvSpPr>
            <p:cNvPr id="4" name="مجسم مشطوف الحواف 3"/>
            <p:cNvSpPr/>
            <p:nvPr/>
          </p:nvSpPr>
          <p:spPr>
            <a:xfrm>
              <a:off x="7020272" y="188640"/>
              <a:ext cx="1834570" cy="6408712"/>
            </a:xfrm>
            <a:prstGeom prst="bevel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9" name="مجسم مشطوف الحواف 8"/>
            <p:cNvSpPr/>
            <p:nvPr/>
          </p:nvSpPr>
          <p:spPr>
            <a:xfrm flipH="1">
              <a:off x="251520" y="218266"/>
              <a:ext cx="1801169" cy="6408712"/>
            </a:xfrm>
            <a:prstGeom prst="bevel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8" name="مربع نص 7"/>
            <p:cNvSpPr txBox="1"/>
            <p:nvPr/>
          </p:nvSpPr>
          <p:spPr>
            <a:xfrm>
              <a:off x="2915816" y="6372036"/>
              <a:ext cx="2376264" cy="33855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EG" sz="1600" dirty="0" smtClean="0"/>
                <a:t>تصمبم مجدى يونس</a:t>
              </a:r>
              <a:endParaRPr lang="ar-EG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353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/>
          </a:p>
        </p:txBody>
      </p:sp>
      <p:grpSp>
        <p:nvGrpSpPr>
          <p:cNvPr id="4" name="مجموعة 3"/>
          <p:cNvGrpSpPr/>
          <p:nvPr/>
        </p:nvGrpSpPr>
        <p:grpSpPr>
          <a:xfrm>
            <a:off x="0" y="44624"/>
            <a:ext cx="9144000" cy="6858000"/>
            <a:chOff x="0" y="44624"/>
            <a:chExt cx="9144000" cy="6858000"/>
          </a:xfrm>
        </p:grpSpPr>
        <p:sp>
          <p:nvSpPr>
            <p:cNvPr id="5" name="مستطيل 4"/>
            <p:cNvSpPr/>
            <p:nvPr/>
          </p:nvSpPr>
          <p:spPr>
            <a:xfrm>
              <a:off x="0" y="44624"/>
              <a:ext cx="9144000" cy="6858000"/>
            </a:xfrm>
            <a:prstGeom prst="rect">
              <a:avLst/>
            </a:prstGeom>
            <a:solidFill>
              <a:srgbClr val="00B050"/>
            </a:solidFill>
            <a:ln w="76200">
              <a:solidFill>
                <a:schemeClr val="tx2">
                  <a:lumMod val="75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1" name="مستطيل 10"/>
            <p:cNvSpPr/>
            <p:nvPr/>
          </p:nvSpPr>
          <p:spPr>
            <a:xfrm rot="20957289">
              <a:off x="323528" y="384489"/>
              <a:ext cx="7668852" cy="186204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perspectiveContrastingLeftFacing"/>
                <a:lightRig rig="threePt" dir="t"/>
              </a:scene3d>
              <a:sp3d extrusionH="57150">
                <a:bevelT w="57150" h="38100" prst="artDeco"/>
              </a:sp3d>
            </a:bodyPr>
            <a:lstStyle/>
            <a:p>
              <a:pPr algn="ctr"/>
              <a:r>
                <a:rPr lang="ar-EG" sz="115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Matura MT Script Capitals" panose="03020802060602070202" pitchFamily="66" charset="0"/>
                  <a:cs typeface="PT Simple Bold Ruled" panose="02010400000000000000" pitchFamily="2" charset="-78"/>
                </a:rPr>
                <a:t>اختار المرحلة</a:t>
              </a:r>
              <a:endParaRPr lang="ar-SA" sz="1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atura MT Script Capitals" panose="03020802060602070202" pitchFamily="66" charset="0"/>
                <a:cs typeface="PT Simple Bold Ruled" panose="0201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145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مستطيل 4"/>
          <p:cNvSpPr/>
          <p:nvPr/>
        </p:nvSpPr>
        <p:spPr>
          <a:xfrm>
            <a:off x="0" y="44624"/>
            <a:ext cx="9144000" cy="6858000"/>
          </a:xfrm>
          <a:prstGeom prst="rect">
            <a:avLst/>
          </a:prstGeom>
          <a:solidFill>
            <a:srgbClr val="00B050"/>
          </a:solidFill>
          <a:ln w="76200">
            <a:solidFill>
              <a:schemeClr val="tx2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6660232" y="238763"/>
            <a:ext cx="2232248" cy="6336704"/>
          </a:xfrm>
          <a:prstGeom prst="round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76200"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>
              <a:ln w="95250" cap="rnd">
                <a:solidFill>
                  <a:schemeClr val="bg1">
                    <a:lumMod val="75000"/>
                  </a:schemeClr>
                </a:solidFill>
              </a:ln>
              <a:effectLst>
                <a:glow rad="279400">
                  <a:schemeClr val="accent2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 rot="21420645">
            <a:off x="616592" y="-405634"/>
            <a:ext cx="7668852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LeftFacing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ar-EG" sz="199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CS_HIJAZ_S_U_NORMAL"/>
                <a:cs typeface="Diwani Letter" panose="02010400000000000000" pitchFamily="2" charset="-78"/>
              </a:rPr>
              <a:t>رصد</a:t>
            </a:r>
          </a:p>
        </p:txBody>
      </p:sp>
      <p:sp>
        <p:nvSpPr>
          <p:cNvPr id="8" name="مستطيل 7"/>
          <p:cNvSpPr/>
          <p:nvPr/>
        </p:nvSpPr>
        <p:spPr>
          <a:xfrm rot="21420645">
            <a:off x="295733" y="1538928"/>
            <a:ext cx="7668852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LeftFacing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ar-EG" sz="1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CS_HIJAZ_S_U_NORMAL"/>
                <a:cs typeface="Diwani Letter" panose="02010400000000000000" pitchFamily="2" charset="-78"/>
              </a:rPr>
              <a:t>درجات</a:t>
            </a:r>
            <a:endParaRPr lang="ar-SA" sz="16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MCS_HIJAZ_S_U_NORMAL"/>
              <a:cs typeface="Diwani Letter" panose="02010400000000000000" pitchFamily="2" charset="-7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231934" y="308051"/>
            <a:ext cx="2232248" cy="6336704"/>
          </a:xfrm>
          <a:prstGeom prst="round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76200"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>
              <a:ln w="95250" cap="rnd">
                <a:solidFill>
                  <a:schemeClr val="bg1">
                    <a:lumMod val="75000"/>
                  </a:schemeClr>
                </a:solidFill>
              </a:ln>
              <a:effectLst>
                <a:glow rad="279400">
                  <a:schemeClr val="accent2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700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386</Words>
  <Application>Microsoft Office PowerPoint</Application>
  <PresentationFormat>عرض على الشاشة (3:4)‏</PresentationFormat>
  <Paragraphs>183</Paragraphs>
  <Slides>10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MAGDI</dc:creator>
  <cp:lastModifiedBy>MAGDI</cp:lastModifiedBy>
  <cp:revision>22</cp:revision>
  <dcterms:created xsi:type="dcterms:W3CDTF">2017-03-04T04:18:40Z</dcterms:created>
  <dcterms:modified xsi:type="dcterms:W3CDTF">2017-03-18T03:37:17Z</dcterms:modified>
</cp:coreProperties>
</file>