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24"/>
  </p:notesMasterIdLst>
  <p:sldIdLst>
    <p:sldId id="316" r:id="rId2"/>
    <p:sldId id="317" r:id="rId3"/>
    <p:sldId id="318" r:id="rId4"/>
    <p:sldId id="319" r:id="rId5"/>
    <p:sldId id="320" r:id="rId6"/>
    <p:sldId id="315" r:id="rId7"/>
    <p:sldId id="293" r:id="rId8"/>
    <p:sldId id="305" r:id="rId9"/>
    <p:sldId id="327" r:id="rId10"/>
    <p:sldId id="326" r:id="rId11"/>
    <p:sldId id="325" r:id="rId12"/>
    <p:sldId id="322" r:id="rId13"/>
    <p:sldId id="324" r:id="rId14"/>
    <p:sldId id="288" r:id="rId15"/>
    <p:sldId id="259" r:id="rId16"/>
    <p:sldId id="260" r:id="rId17"/>
    <p:sldId id="265" r:id="rId18"/>
    <p:sldId id="266" r:id="rId19"/>
    <p:sldId id="267" r:id="rId20"/>
    <p:sldId id="268" r:id="rId21"/>
    <p:sldId id="269" r:id="rId22"/>
    <p:sldId id="270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FFA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8622" autoAdjust="0"/>
    <p:restoredTop sz="81063" autoAdjust="0"/>
  </p:normalViewPr>
  <p:slideViewPr>
    <p:cSldViewPr>
      <p:cViewPr varScale="1">
        <p:scale>
          <a:sx n="79" d="100"/>
          <a:sy n="79" d="100"/>
        </p:scale>
        <p:origin x="-89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08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99C7ED-6C78-4598-884F-928A60B8B286}" type="datetimeFigureOut">
              <a:rPr lang="en-US" smtClean="0"/>
              <a:pPr/>
              <a:t>6/22/2011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13BF5-F557-42D7-B27F-F884E6CE782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13BF5-F557-42D7-B27F-F884E6CE782F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13BF5-F557-42D7-B27F-F884E6CE782F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13BF5-F557-42D7-B27F-F884E6CE782F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13BF5-F557-42D7-B27F-F884E6CE782F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B1245-9FE3-49F0-9622-4A596BAAE2FD}" type="datetime1">
              <a:rPr lang="en-US" smtClean="0"/>
              <a:pPr/>
              <a:t>6/22/2011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 Susan M. Moncada, Ph.D., CPA – Indiana State University  </a:t>
            </a: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297D3-2C8C-4885-8D13-D91107FFA8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ECDA5-E2BE-4BA2-ADFD-85EC08463989}" type="datetime1">
              <a:rPr lang="en-US" smtClean="0"/>
              <a:pPr/>
              <a:t>6/22/2011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 Susan M. Moncada, Ph.D., CPA – Indiana State University 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297D3-2C8C-4885-8D13-D91107FFA8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20D1A-B87C-47D3-BC7E-4763B97E6258}" type="datetime1">
              <a:rPr lang="en-US" smtClean="0"/>
              <a:pPr/>
              <a:t>6/22/2011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 Susan M. Moncada, Ph.D., CPA – Indiana State University 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297D3-2C8C-4885-8D13-D91107FFA8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85800"/>
            <a:ext cx="8382000" cy="762000"/>
          </a:xfrm>
        </p:spPr>
        <p:txBody>
          <a:bodyPr>
            <a:normAutofit/>
          </a:bodyPr>
          <a:lstStyle>
            <a:lvl1pPr algn="ctr">
              <a:defRPr sz="3600"/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/>
          <a:lstStyle>
            <a:lvl1pPr>
              <a:buClrTx/>
              <a:defRPr/>
            </a:lvl1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251E5-0A82-4C5E-BA05-C7054384C354}" type="datetime1">
              <a:rPr lang="en-US" smtClean="0"/>
              <a:pPr/>
              <a:t>6/22/2011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5029200" cy="365125"/>
          </a:xfrm>
        </p:spPr>
        <p:txBody>
          <a:bodyPr/>
          <a:lstStyle>
            <a:lvl1pPr>
              <a:buFont typeface="Constantia" pitchFamily="18" charset="0"/>
              <a:buChar char="©"/>
              <a:defRPr/>
            </a:lvl1pPr>
          </a:lstStyle>
          <a:p>
            <a:pPr algn="ctr"/>
            <a:r>
              <a:rPr lang="en-US" dirty="0" smtClean="0"/>
              <a:t> Susan M. Moncada, Ph.D., CPA – Indiana State University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297D3-2C8C-4885-8D13-D91107FFA8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ABB23-2CFD-43D9-998C-3AB07621698B}" type="datetime1">
              <a:rPr lang="en-US" smtClean="0"/>
              <a:pPr/>
              <a:t>6/22/2011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 Susan M. Moncada, Ph.D., CPA – Indiana State University 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297D3-2C8C-4885-8D13-D91107FFA8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81C2B-60D0-4999-8733-CEC5756FD9B5}" type="datetime1">
              <a:rPr lang="en-US" smtClean="0"/>
              <a:pPr/>
              <a:t>6/22/2011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 Susan M. Moncada, Ph.D., CPA – Indiana State University 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297D3-2C8C-4885-8D13-D91107FFA8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979FE-EC63-4683-BC2D-C7B71AE09D07}" type="datetime1">
              <a:rPr lang="en-US" smtClean="0"/>
              <a:pPr/>
              <a:t>6/22/2011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 Susan M. Moncada, Ph.D., CPA – Indiana State University 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297D3-2C8C-4885-8D13-D91107FFA8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E2F3C-05CE-4E18-9ADE-C4958CB8A1E3}" type="datetime1">
              <a:rPr lang="en-US" smtClean="0"/>
              <a:pPr/>
              <a:t>6/22/2011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 Susan M. Moncada, Ph.D., CPA – Indiana State University  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297D3-2C8C-4885-8D13-D91107FFA8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B6B65-A157-41F0-B2A1-89500231251F}" type="datetime1">
              <a:rPr lang="en-US" smtClean="0"/>
              <a:pPr/>
              <a:t>6/22/2011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 Susan M. Moncada, Ph.D., CPA – Indiana State University 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297D3-2C8C-4885-8D13-D91107FFA8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4E448-3499-43FB-B60A-D5740FD13720}" type="datetime1">
              <a:rPr lang="en-US" smtClean="0"/>
              <a:pPr/>
              <a:t>6/22/2011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 Susan M. Moncada, Ph.D., CPA – Indiana State University 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297D3-2C8C-4885-8D13-D91107FFA8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9167-78A2-4C1B-8A7B-18321FD217A1}" type="datetime1">
              <a:rPr lang="en-US" smtClean="0"/>
              <a:pPr/>
              <a:t>6/22/2011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 Susan M. Moncada, Ph.D., CPA – Indiana State University 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3E297D3-2C8C-4885-8D13-D91107FFA8D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C161771-909D-4320-91FD-A415799B1C93}" type="datetime1">
              <a:rPr lang="en-US" smtClean="0"/>
              <a:pPr/>
              <a:t>6/22/2011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it-IT" smtClean="0"/>
              <a:t> Susan M. Moncada, Ph.D., CPA – Indiana State University  </a:t>
            </a: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3E297D3-2C8C-4885-8D13-D91107FFA8D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7.xml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slide" Target="slide7.xml"/><Relationship Id="rId4" Type="http://schemas.openxmlformats.org/officeDocument/2006/relationships/slide" Target="slid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3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slide" Target="slide14.xml"/><Relationship Id="rId7" Type="http://schemas.openxmlformats.org/officeDocument/2006/relationships/slide" Target="slide1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11" Type="http://schemas.openxmlformats.org/officeDocument/2006/relationships/slide" Target="slide22.xml"/><Relationship Id="rId5" Type="http://schemas.openxmlformats.org/officeDocument/2006/relationships/slide" Target="slide16.xml"/><Relationship Id="rId10" Type="http://schemas.openxmlformats.org/officeDocument/2006/relationships/slide" Target="slide21.xml"/><Relationship Id="rId4" Type="http://schemas.openxmlformats.org/officeDocument/2006/relationships/slide" Target="slide15.xml"/><Relationship Id="rId9" Type="http://schemas.openxmlformats.org/officeDocument/2006/relationships/slide" Target="slide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dirty="0" smtClean="0"/>
              <a:t>PowerPoint</a:t>
            </a:r>
            <a:r>
              <a:rPr lang="en-US" sz="4000" dirty="0" smtClean="0"/>
              <a:t> </a:t>
            </a:r>
            <a:r>
              <a:rPr lang="en-US" sz="4000" dirty="0" smtClean="0"/>
              <a:t>Tic-</a:t>
            </a:r>
            <a:r>
              <a:rPr lang="en-US" sz="4000" dirty="0" err="1" smtClean="0"/>
              <a:t>Tac</a:t>
            </a:r>
            <a:r>
              <a:rPr lang="en-US" sz="4000" dirty="0" smtClean="0"/>
              <a:t>-Toe</a:t>
            </a:r>
            <a:br>
              <a:rPr lang="en-US" sz="4000" dirty="0" smtClean="0"/>
            </a:br>
            <a:r>
              <a:rPr lang="en-US" sz="4000" dirty="0" smtClean="0"/>
              <a:t>Template</a:t>
            </a:r>
            <a:endParaRPr lang="en-US" sz="40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1143000" y="3200400"/>
            <a:ext cx="7162800" cy="1509712"/>
          </a:xfrm>
        </p:spPr>
        <p:txBody>
          <a:bodyPr>
            <a:noAutofit/>
          </a:bodyPr>
          <a:lstStyle/>
          <a:p>
            <a:pPr algn="ctr">
              <a:spcBef>
                <a:spcPts val="600"/>
              </a:spcBef>
              <a:buClrTx/>
              <a:buFont typeface="Symbol" pitchFamily="18" charset="2"/>
              <a:buChar char=""/>
            </a:pP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Susan M. Moncada, Ph.D., CPA</a:t>
            </a:r>
          </a:p>
          <a:p>
            <a:pPr algn="ctr">
              <a:spcBef>
                <a:spcPts val="600"/>
              </a:spcBef>
            </a:pP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Indiana State University</a:t>
            </a:r>
          </a:p>
          <a:p>
            <a:pPr algn="ctr">
              <a:spcBef>
                <a:spcPts val="600"/>
              </a:spcBef>
            </a:pP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Revised 2011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297D3-2C8C-4885-8D13-D91107FFA8D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 Susan M. Moncada, Ph.D., CPA – Indiana State University 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362200"/>
            <a:ext cx="1981200" cy="639762"/>
          </a:xfrm>
        </p:spPr>
        <p:txBody>
          <a:bodyPr>
            <a:normAutofit/>
          </a:bodyPr>
          <a:lstStyle/>
          <a:p>
            <a:r>
              <a:rPr lang="en-US" sz="1200" dirty="0" smtClean="0"/>
              <a:t>Wrong Smiley ?</a:t>
            </a:r>
            <a:endParaRPr lang="en-US" sz="1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297D3-2C8C-4885-8D13-D91107FFA8DB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Action Button: Return 3">
            <a:hlinkClick r:id="" action="ppaction://hlinkshowjump?jump=lastslideviewed" highlightClick="1"/>
          </p:cNvPr>
          <p:cNvSpPr/>
          <p:nvPr/>
        </p:nvSpPr>
        <p:spPr>
          <a:xfrm>
            <a:off x="6248400" y="5715000"/>
            <a:ext cx="1219200" cy="7620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295400"/>
            <a:ext cx="296288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219200" y="3581400"/>
            <a:ext cx="75438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Sorry you seem confused.  The other team get’s a  chance to steal….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7400" y="2362200"/>
            <a:ext cx="1905000" cy="639762"/>
          </a:xfrm>
        </p:spPr>
        <p:txBody>
          <a:bodyPr>
            <a:normAutofit/>
          </a:bodyPr>
          <a:lstStyle/>
          <a:p>
            <a:r>
              <a:rPr lang="en-US" sz="1400" dirty="0" smtClean="0"/>
              <a:t>Wrong Confused Head?</a:t>
            </a:r>
            <a:endParaRPr lang="en-US" sz="1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297D3-2C8C-4885-8D13-D91107FFA8DB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Action Button: Return 3">
            <a:hlinkClick r:id="" action="ppaction://hlinkshowjump?jump=lastslideviewed" highlightClick="1"/>
          </p:cNvPr>
          <p:cNvSpPr/>
          <p:nvPr/>
        </p:nvSpPr>
        <p:spPr>
          <a:xfrm>
            <a:off x="6400800" y="5486400"/>
            <a:ext cx="1219200" cy="914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confused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0" y="1143000"/>
            <a:ext cx="3200400" cy="3200400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609600" y="1143000"/>
            <a:ext cx="4191000" cy="3581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Sorry you seem confused.  The other team get’s a  chance to steal….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2819400"/>
            <a:ext cx="2362200" cy="304800"/>
          </a:xfrm>
        </p:spPr>
        <p:txBody>
          <a:bodyPr>
            <a:normAutofit/>
          </a:bodyPr>
          <a:lstStyle/>
          <a:p>
            <a:r>
              <a:rPr lang="en-US" sz="1200" dirty="0" smtClean="0"/>
              <a:t>Wrong Sign Post</a:t>
            </a:r>
            <a:endParaRPr lang="en-US" sz="1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297D3-2C8C-4885-8D13-D91107FFA8DB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4" name="Action Button: Return 3">
            <a:hlinkClick r:id="" action="ppaction://hlinkshowjump?jump=lastslideviewed" highlightClick="1"/>
          </p:cNvPr>
          <p:cNvSpPr/>
          <p:nvPr/>
        </p:nvSpPr>
        <p:spPr>
          <a:xfrm>
            <a:off x="6934200" y="5181600"/>
            <a:ext cx="1066800" cy="914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838200"/>
            <a:ext cx="4631491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304800" y="3733800"/>
            <a:ext cx="83058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dirty="0" smtClean="0">
                <a:latin typeface="+mj-lt"/>
                <a:ea typeface="+mj-ea"/>
                <a:cs typeface="+mj-cs"/>
              </a:rPr>
              <a:t>Nope…..T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he other team get’s a  chance to steal….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1524000"/>
            <a:ext cx="3048000" cy="639762"/>
          </a:xfrm>
        </p:spPr>
        <p:txBody>
          <a:bodyPr>
            <a:normAutofit/>
          </a:bodyPr>
          <a:lstStyle/>
          <a:p>
            <a:r>
              <a:rPr lang="en-US" sz="1200" dirty="0" smtClean="0"/>
              <a:t>Wrong man w/glasses</a:t>
            </a:r>
            <a:endParaRPr lang="en-US" sz="1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297D3-2C8C-4885-8D13-D91107FFA8DB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4" name="Action Button: Return 3">
            <a:hlinkClick r:id="" action="ppaction://hlinkshowjump?jump=lastslideviewed" highlightClick="1"/>
          </p:cNvPr>
          <p:cNvSpPr/>
          <p:nvPr/>
        </p:nvSpPr>
        <p:spPr>
          <a:xfrm>
            <a:off x="6781800" y="5105400"/>
            <a:ext cx="1219200" cy="9906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1066800"/>
            <a:ext cx="38100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381000" y="3505200"/>
            <a:ext cx="830580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Incorrect,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t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he other team get’s a  chance to steal….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2057400" cy="228600"/>
          </a:xfrm>
        </p:spPr>
        <p:txBody>
          <a:bodyPr>
            <a:normAutofit fontScale="90000"/>
          </a:bodyPr>
          <a:lstStyle/>
          <a:p>
            <a:pPr algn="l"/>
            <a:r>
              <a:rPr lang="en-US" sz="1400" dirty="0" smtClean="0"/>
              <a:t>Top Left  Question</a:t>
            </a:r>
            <a:endParaRPr lang="en-US" sz="14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83E297D3-2C8C-4885-8D13-D91107FFA8DB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33400" y="914400"/>
            <a:ext cx="8077200" cy="46166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Enter Question here:</a:t>
            </a:r>
            <a:endParaRPr lang="en-US" sz="2400" dirty="0"/>
          </a:p>
        </p:txBody>
      </p:sp>
      <p:sp>
        <p:nvSpPr>
          <p:cNvPr id="8" name="Bevel 7">
            <a:hlinkClick r:id="rId3" action="ppaction://hlinksldjump"/>
          </p:cNvPr>
          <p:cNvSpPr/>
          <p:nvPr/>
        </p:nvSpPr>
        <p:spPr>
          <a:xfrm>
            <a:off x="685800" y="3657600"/>
            <a:ext cx="7848600" cy="76200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solidFill>
                  <a:schemeClr val="tx1"/>
                </a:solidFill>
              </a:rPr>
              <a:t>Incorrect Response 2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9" name="Bevel 8">
            <a:hlinkClick r:id="rId4" action="ppaction://hlinksldjump"/>
          </p:cNvPr>
          <p:cNvSpPr/>
          <p:nvPr/>
        </p:nvSpPr>
        <p:spPr>
          <a:xfrm>
            <a:off x="685800" y="2667000"/>
            <a:ext cx="7848600" cy="76200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 smtClean="0">
                <a:solidFill>
                  <a:schemeClr val="tx1"/>
                </a:solidFill>
              </a:rPr>
              <a:t>Incorrect Response 1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Bevel 9">
            <a:hlinkClick r:id="rId5" action="ppaction://hlinksldjump"/>
          </p:cNvPr>
          <p:cNvSpPr/>
          <p:nvPr/>
        </p:nvSpPr>
        <p:spPr>
          <a:xfrm>
            <a:off x="685800" y="4648200"/>
            <a:ext cx="7848600" cy="76200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i="1" dirty="0" smtClean="0">
                <a:solidFill>
                  <a:schemeClr val="tx1"/>
                </a:solidFill>
              </a:rPr>
              <a:t>Correct Response Location</a:t>
            </a:r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4495800" cy="365125"/>
          </a:xfrm>
        </p:spPr>
        <p:txBody>
          <a:bodyPr/>
          <a:lstStyle/>
          <a:p>
            <a:pPr algn="ctr">
              <a:buFont typeface="Constantia" pitchFamily="18" charset="0"/>
              <a:buChar char="©"/>
            </a:pPr>
            <a:r>
              <a:rPr lang="it-IT" dirty="0" smtClean="0"/>
              <a:t> Susan M. Moncada, Ph.D., CPA – Indiana State University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066800" cy="5635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Top  Center</a:t>
            </a:r>
            <a:endParaRPr lang="en-US" sz="14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83E297D3-2C8C-4885-8D13-D91107FFA8DB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33400" y="1295400"/>
            <a:ext cx="8001000" cy="76200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 anchor="t">
            <a:noAutofit/>
          </a:bodyPr>
          <a:lstStyle/>
          <a:p>
            <a:r>
              <a:rPr lang="en-US" sz="3200" b="1" dirty="0" smtClean="0"/>
              <a:t>Enter question here</a:t>
            </a:r>
            <a:endParaRPr lang="en-US" sz="3200" b="1" dirty="0" smtClean="0"/>
          </a:p>
          <a:p>
            <a:pPr algn="ctr"/>
            <a:endParaRPr lang="en-US" sz="2400" dirty="0" smtClean="0"/>
          </a:p>
          <a:p>
            <a:pPr algn="ctr"/>
            <a:endParaRPr lang="en-US" sz="2400" dirty="0" smtClean="0"/>
          </a:p>
          <a:p>
            <a:pPr algn="ctr"/>
            <a:endParaRPr lang="en-US" sz="2400" dirty="0"/>
          </a:p>
        </p:txBody>
      </p:sp>
      <p:sp>
        <p:nvSpPr>
          <p:cNvPr id="8" name="Bevel 7">
            <a:hlinkClick r:id="rId3" action="ppaction://hlinksldjump"/>
          </p:cNvPr>
          <p:cNvSpPr/>
          <p:nvPr/>
        </p:nvSpPr>
        <p:spPr>
          <a:xfrm>
            <a:off x="685800" y="2514600"/>
            <a:ext cx="7467600" cy="76200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i="1" dirty="0" smtClean="0">
                <a:solidFill>
                  <a:schemeClr val="tx1"/>
                </a:solidFill>
              </a:rPr>
              <a:t>Response 1</a:t>
            </a:r>
            <a:endParaRPr lang="en-US" sz="2800" dirty="0" smtClean="0">
              <a:solidFill>
                <a:schemeClr val="tx1"/>
              </a:solidFill>
            </a:endParaRPr>
          </a:p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9" name="Bevel 8">
            <a:hlinkClick r:id="rId4" action="ppaction://hlinksldjump"/>
          </p:cNvPr>
          <p:cNvSpPr/>
          <p:nvPr/>
        </p:nvSpPr>
        <p:spPr>
          <a:xfrm>
            <a:off x="685800" y="3505200"/>
            <a:ext cx="7467600" cy="76200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i="1" dirty="0" smtClean="0">
                <a:solidFill>
                  <a:schemeClr val="tx1"/>
                </a:solidFill>
              </a:rPr>
              <a:t>Response 2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endParaRPr lang="en-US" sz="2800" dirty="0" smtClean="0">
              <a:solidFill>
                <a:schemeClr val="tx1"/>
              </a:solidFill>
            </a:endParaRPr>
          </a:p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0" name="Bevel 9">
            <a:hlinkClick r:id="rId5" action="ppaction://hlinksldjump"/>
          </p:cNvPr>
          <p:cNvSpPr/>
          <p:nvPr/>
        </p:nvSpPr>
        <p:spPr>
          <a:xfrm>
            <a:off x="685800" y="4648200"/>
            <a:ext cx="7467600" cy="76200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i="1" dirty="0" smtClean="0">
                <a:solidFill>
                  <a:schemeClr val="tx1"/>
                </a:solidFill>
              </a:rPr>
              <a:t>Correct Response Location</a:t>
            </a:r>
            <a:endParaRPr lang="en-US" sz="2800" dirty="0" smtClean="0">
              <a:solidFill>
                <a:schemeClr val="tx1"/>
              </a:solidFill>
            </a:endParaRPr>
          </a:p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2" name="Footer Placeholder 10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4495800" cy="365125"/>
          </a:xfrm>
        </p:spPr>
        <p:txBody>
          <a:bodyPr/>
          <a:lstStyle/>
          <a:p>
            <a:pPr algn="ctr">
              <a:buFont typeface="Constantia" pitchFamily="18" charset="0"/>
              <a:buChar char="©"/>
            </a:pPr>
            <a:r>
              <a:rPr lang="it-IT" dirty="0" smtClean="0"/>
              <a:t> Susan M. Moncada, Ph.D., CPA – Indiana State University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066800" cy="5635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Top  Right</a:t>
            </a:r>
            <a:endParaRPr lang="en-US" sz="14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83E297D3-2C8C-4885-8D13-D91107FFA8DB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09600" y="990600"/>
            <a:ext cx="7848600" cy="1261884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noAutofit/>
          </a:bodyPr>
          <a:lstStyle/>
          <a:p>
            <a:pPr algn="ctr"/>
            <a:endParaRPr lang="en-US" sz="2800" b="1" dirty="0" smtClean="0"/>
          </a:p>
          <a:p>
            <a:pPr algn="ctr"/>
            <a:r>
              <a:rPr lang="en-US" sz="3200" b="1" dirty="0" smtClean="0"/>
              <a:t>Enter question here:</a:t>
            </a:r>
            <a:r>
              <a:rPr lang="en-US" sz="3200" b="1" dirty="0" smtClean="0"/>
              <a:t>  </a:t>
            </a:r>
            <a:endParaRPr lang="en-US" sz="3200" dirty="0" smtClean="0"/>
          </a:p>
          <a:p>
            <a:pPr algn="ctr"/>
            <a:endParaRPr lang="en-US" sz="2400" dirty="0" smtClean="0"/>
          </a:p>
          <a:p>
            <a:pPr algn="ctr"/>
            <a:endParaRPr lang="en-US" sz="2400" dirty="0"/>
          </a:p>
        </p:txBody>
      </p:sp>
      <p:sp>
        <p:nvSpPr>
          <p:cNvPr id="8" name="Bevel 7">
            <a:hlinkClick r:id="rId2" action="ppaction://hlinksldjump"/>
          </p:cNvPr>
          <p:cNvSpPr/>
          <p:nvPr/>
        </p:nvSpPr>
        <p:spPr>
          <a:xfrm>
            <a:off x="685800" y="2514600"/>
            <a:ext cx="8001000" cy="76200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i="1" dirty="0" smtClean="0">
                <a:solidFill>
                  <a:schemeClr val="tx1"/>
                </a:solidFill>
              </a:rPr>
              <a:t>Correct Response Location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9" name="Bevel 8">
            <a:hlinkClick r:id="rId3" action="ppaction://hlinksldjump"/>
          </p:cNvPr>
          <p:cNvSpPr/>
          <p:nvPr/>
        </p:nvSpPr>
        <p:spPr>
          <a:xfrm>
            <a:off x="685800" y="3505200"/>
            <a:ext cx="8001000" cy="76200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i="1" dirty="0" smtClean="0">
                <a:solidFill>
                  <a:schemeClr val="tx1"/>
                </a:solidFill>
              </a:rPr>
              <a:t>Response 2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10" name="Bevel 9">
            <a:hlinkClick r:id="rId4" action="ppaction://hlinksldjump"/>
          </p:cNvPr>
          <p:cNvSpPr/>
          <p:nvPr/>
        </p:nvSpPr>
        <p:spPr>
          <a:xfrm>
            <a:off x="685800" y="4648200"/>
            <a:ext cx="8001000" cy="76200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i="1" dirty="0" smtClean="0">
                <a:solidFill>
                  <a:schemeClr val="tx1"/>
                </a:solidFill>
              </a:rPr>
              <a:t>Response 3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12" name="Footer Placeholder 10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4495800" cy="365125"/>
          </a:xfrm>
        </p:spPr>
        <p:txBody>
          <a:bodyPr/>
          <a:lstStyle/>
          <a:p>
            <a:pPr algn="ctr">
              <a:buFont typeface="Constantia" pitchFamily="18" charset="0"/>
              <a:buChar char="©"/>
            </a:pPr>
            <a:r>
              <a:rPr lang="it-IT" dirty="0" smtClean="0"/>
              <a:t> Susan M. Moncada, Ph.D., CPA – Indiana State University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447800" cy="5635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Middle  Left</a:t>
            </a:r>
            <a:endParaRPr lang="en-US" sz="14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83E297D3-2C8C-4885-8D13-D91107FFA8DB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33400" y="1219200"/>
            <a:ext cx="7924800" cy="761999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US" sz="3200" b="1" dirty="0" smtClean="0"/>
              <a:t>Enter question here:</a:t>
            </a:r>
            <a:endParaRPr lang="en-US" sz="3200" dirty="0" smtClean="0"/>
          </a:p>
          <a:p>
            <a:pPr algn="ctr"/>
            <a:endParaRPr lang="en-US" sz="2400" dirty="0" smtClean="0"/>
          </a:p>
          <a:p>
            <a:pPr algn="ctr"/>
            <a:endParaRPr lang="en-US" sz="2400" dirty="0"/>
          </a:p>
        </p:txBody>
      </p:sp>
      <p:sp>
        <p:nvSpPr>
          <p:cNvPr id="8" name="Bevel 7">
            <a:hlinkClick r:id="rId2" action="ppaction://hlinksldjump"/>
          </p:cNvPr>
          <p:cNvSpPr/>
          <p:nvPr/>
        </p:nvSpPr>
        <p:spPr>
          <a:xfrm>
            <a:off x="762000" y="2514600"/>
            <a:ext cx="7239000" cy="76200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i="1" dirty="0" smtClean="0">
                <a:solidFill>
                  <a:schemeClr val="tx1"/>
                </a:solidFill>
              </a:rPr>
              <a:t>Response 1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9" name="Bevel 8">
            <a:hlinkClick r:id="rId3" action="ppaction://hlinksldjump"/>
          </p:cNvPr>
          <p:cNvSpPr/>
          <p:nvPr/>
        </p:nvSpPr>
        <p:spPr>
          <a:xfrm>
            <a:off x="762000" y="4572000"/>
            <a:ext cx="7239000" cy="76200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i="1" dirty="0" smtClean="0">
                <a:solidFill>
                  <a:schemeClr val="tx1"/>
                </a:solidFill>
              </a:rPr>
              <a:t>Response 3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10" name="Bevel 9">
            <a:hlinkClick r:id="rId4" action="ppaction://hlinksldjump"/>
          </p:cNvPr>
          <p:cNvSpPr/>
          <p:nvPr/>
        </p:nvSpPr>
        <p:spPr>
          <a:xfrm>
            <a:off x="762000" y="3505200"/>
            <a:ext cx="7239000" cy="76200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i="1" dirty="0" smtClean="0">
                <a:solidFill>
                  <a:schemeClr val="tx1"/>
                </a:solidFill>
              </a:rPr>
              <a:t>Correct Response Location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12" name="Footer Placeholder 10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4495800" cy="365125"/>
          </a:xfrm>
        </p:spPr>
        <p:txBody>
          <a:bodyPr/>
          <a:lstStyle/>
          <a:p>
            <a:pPr algn="ctr">
              <a:buFont typeface="Constantia" pitchFamily="18" charset="0"/>
              <a:buChar char="©"/>
            </a:pPr>
            <a:r>
              <a:rPr lang="it-IT" dirty="0" smtClean="0"/>
              <a:t> Susan M. Moncada, Ph.D., CPA – Indiana State University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371600" cy="4111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Middle  Center</a:t>
            </a:r>
            <a:endParaRPr lang="en-US" sz="14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83E297D3-2C8C-4885-8D13-D91107FFA8DB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33400" y="1066800"/>
            <a:ext cx="8001000" cy="89255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Enter question here:</a:t>
            </a:r>
            <a:endParaRPr lang="en-US" sz="2800" dirty="0" smtClean="0"/>
          </a:p>
          <a:p>
            <a:endParaRPr lang="en-US" sz="2400" dirty="0"/>
          </a:p>
        </p:txBody>
      </p:sp>
      <p:sp>
        <p:nvSpPr>
          <p:cNvPr id="8" name="Bevel 7">
            <a:hlinkClick r:id="rId2" action="ppaction://hlinksldjump"/>
          </p:cNvPr>
          <p:cNvSpPr/>
          <p:nvPr/>
        </p:nvSpPr>
        <p:spPr>
          <a:xfrm>
            <a:off x="762000" y="2514600"/>
            <a:ext cx="7239000" cy="76200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i="1" dirty="0" smtClean="0">
                <a:solidFill>
                  <a:schemeClr val="tx1"/>
                </a:solidFill>
              </a:rPr>
              <a:t>Correct Response Location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9" name="Bevel 8">
            <a:hlinkClick r:id="rId3" action="ppaction://hlinksldjump"/>
          </p:cNvPr>
          <p:cNvSpPr/>
          <p:nvPr/>
        </p:nvSpPr>
        <p:spPr>
          <a:xfrm>
            <a:off x="762000" y="3505200"/>
            <a:ext cx="7239000" cy="76200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i="1" dirty="0" smtClean="0">
                <a:solidFill>
                  <a:schemeClr val="tx1"/>
                </a:solidFill>
              </a:rPr>
              <a:t>Response 2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10" name="Bevel 9">
            <a:hlinkClick r:id="rId4" action="ppaction://hlinksldjump"/>
          </p:cNvPr>
          <p:cNvSpPr/>
          <p:nvPr/>
        </p:nvSpPr>
        <p:spPr>
          <a:xfrm>
            <a:off x="762000" y="4648200"/>
            <a:ext cx="7315200" cy="76200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i="1" dirty="0" smtClean="0">
                <a:solidFill>
                  <a:schemeClr val="tx1"/>
                </a:solidFill>
              </a:rPr>
              <a:t>Response 3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2" name="Footer Placeholder 10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4495800" cy="365125"/>
          </a:xfrm>
        </p:spPr>
        <p:txBody>
          <a:bodyPr/>
          <a:lstStyle/>
          <a:p>
            <a:pPr algn="ctr">
              <a:buFont typeface="Constantia" pitchFamily="18" charset="0"/>
              <a:buChar char="©"/>
            </a:pPr>
            <a:r>
              <a:rPr lang="it-IT" dirty="0" smtClean="0"/>
              <a:t> Susan M. Moncada, Ph.D., CPA – Indiana State University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143000" cy="4111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Middle  Right</a:t>
            </a:r>
            <a:endParaRPr lang="en-US" sz="14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83E297D3-2C8C-4885-8D13-D91107FFA8DB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143000" y="1066800"/>
            <a:ext cx="6477000" cy="914399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noAutofit/>
          </a:bodyPr>
          <a:lstStyle/>
          <a:p>
            <a:r>
              <a:rPr lang="en-US" sz="3200" b="1" dirty="0" smtClean="0"/>
              <a:t>Enter question here:</a:t>
            </a:r>
            <a:endParaRPr lang="en-US" sz="3200" b="1" dirty="0" smtClean="0"/>
          </a:p>
          <a:p>
            <a:pPr algn="ctr"/>
            <a:endParaRPr lang="en-US" sz="2400" dirty="0" smtClean="0"/>
          </a:p>
          <a:p>
            <a:pPr algn="ctr"/>
            <a:endParaRPr lang="en-US" sz="2400" dirty="0"/>
          </a:p>
        </p:txBody>
      </p:sp>
      <p:sp>
        <p:nvSpPr>
          <p:cNvPr id="8" name="Bevel 7">
            <a:hlinkClick r:id="rId2" action="ppaction://hlinksldjump"/>
          </p:cNvPr>
          <p:cNvSpPr/>
          <p:nvPr/>
        </p:nvSpPr>
        <p:spPr>
          <a:xfrm>
            <a:off x="533400" y="2514600"/>
            <a:ext cx="8229600" cy="76200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i="1" dirty="0" smtClean="0">
                <a:solidFill>
                  <a:schemeClr val="tx1"/>
                </a:solidFill>
              </a:rPr>
              <a:t>Response 1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9" name="Bevel 8">
            <a:hlinkClick r:id="rId3" action="ppaction://hlinksldjump"/>
          </p:cNvPr>
          <p:cNvSpPr/>
          <p:nvPr/>
        </p:nvSpPr>
        <p:spPr>
          <a:xfrm>
            <a:off x="533400" y="3505200"/>
            <a:ext cx="8229600" cy="76200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i="1" dirty="0" smtClean="0">
                <a:solidFill>
                  <a:schemeClr val="tx1"/>
                </a:solidFill>
              </a:rPr>
              <a:t>Correct Response Location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Bevel 9">
            <a:hlinkClick r:id="rId4" action="ppaction://hlinksldjump"/>
          </p:cNvPr>
          <p:cNvSpPr/>
          <p:nvPr/>
        </p:nvSpPr>
        <p:spPr>
          <a:xfrm>
            <a:off x="533400" y="4648200"/>
            <a:ext cx="8229600" cy="76200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i="1" dirty="0" smtClean="0">
                <a:solidFill>
                  <a:schemeClr val="tx1"/>
                </a:solidFill>
              </a:rPr>
              <a:t>Response 3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2" name="Footer Placeholder 10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4495800" cy="365125"/>
          </a:xfrm>
        </p:spPr>
        <p:txBody>
          <a:bodyPr/>
          <a:lstStyle/>
          <a:p>
            <a:pPr algn="ctr">
              <a:buFont typeface="Constantia" pitchFamily="18" charset="0"/>
              <a:buChar char="©"/>
            </a:pPr>
            <a:r>
              <a:rPr lang="it-IT" dirty="0" smtClean="0"/>
              <a:t> Susan M. Moncada, Ph.D., CPA – Indiana State University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89611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Tic-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Tac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-Toe Rules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Team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X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goes first and selects a square.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Each Tic-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Tac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-Toe square contains 1 question with 3 possible answers.</a:t>
            </a:r>
          </a:p>
          <a:p>
            <a:pPr lvl="1">
              <a:spcBef>
                <a:spcPts val="1200"/>
              </a:spcBef>
              <a:buFont typeface="Lucida Sans" pitchFamily="34" charset="0"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If answered correctly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X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gets the square</a:t>
            </a:r>
          </a:p>
          <a:p>
            <a:pPr lvl="1">
              <a:spcBef>
                <a:spcPts val="1200"/>
              </a:spcBef>
              <a:buFont typeface="Lucida Sans" pitchFamily="34" charset="0"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If answered incorrectly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gets to steal the question.</a:t>
            </a:r>
          </a:p>
          <a:p>
            <a:pPr lvl="2">
              <a:spcBef>
                <a:spcPts val="1200"/>
              </a:spcBef>
              <a:buFont typeface="Calibri" pitchFamily="34" charset="0"/>
              <a:buChar char="→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If answered correctly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O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gets the square</a:t>
            </a:r>
          </a:p>
          <a:p>
            <a:pPr lvl="2">
              <a:spcBef>
                <a:spcPts val="1200"/>
              </a:spcBef>
              <a:buFont typeface="Calibri" pitchFamily="34" charset="0"/>
              <a:buChar char="→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If answered incorrectly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X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gets the square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Team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selects a square and the process outlined in point 2 is repeated, but with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X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getting a chance to steal the question.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297D3-2C8C-4885-8D13-D91107FFA8DB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smtClean="0"/>
              <a:t> Susan M. Moncada, Ph.D., CPA – Indiana State University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219200" cy="258762"/>
          </a:xfrm>
        </p:spPr>
        <p:txBody>
          <a:bodyPr>
            <a:normAutofit fontScale="90000"/>
          </a:bodyPr>
          <a:lstStyle/>
          <a:p>
            <a:pPr algn="l"/>
            <a:r>
              <a:rPr lang="en-US" sz="1400" dirty="0" smtClean="0"/>
              <a:t>Bottom Left</a:t>
            </a:r>
            <a:endParaRPr lang="en-US" sz="14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83E297D3-2C8C-4885-8D13-D91107FFA8DB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8" name="Bevel 7">
            <a:hlinkClick r:id="rId2" action="ppaction://hlinksldjump"/>
          </p:cNvPr>
          <p:cNvSpPr/>
          <p:nvPr/>
        </p:nvSpPr>
        <p:spPr>
          <a:xfrm>
            <a:off x="609600" y="2514600"/>
            <a:ext cx="7848600" cy="76200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i="1" dirty="0" smtClean="0">
                <a:solidFill>
                  <a:schemeClr val="tx1"/>
                </a:solidFill>
              </a:rPr>
              <a:t>Response 1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9" name="Bevel 8">
            <a:hlinkClick r:id="rId3" action="ppaction://hlinksldjump"/>
          </p:cNvPr>
          <p:cNvSpPr/>
          <p:nvPr/>
        </p:nvSpPr>
        <p:spPr>
          <a:xfrm>
            <a:off x="609600" y="3505200"/>
            <a:ext cx="7848600" cy="76200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i="1" dirty="0" smtClean="0">
                <a:solidFill>
                  <a:schemeClr val="tx1"/>
                </a:solidFill>
              </a:rPr>
              <a:t>Response 2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0" name="Bevel 9">
            <a:hlinkClick r:id="rId4" action="ppaction://hlinksldjump"/>
          </p:cNvPr>
          <p:cNvSpPr/>
          <p:nvPr/>
        </p:nvSpPr>
        <p:spPr>
          <a:xfrm>
            <a:off x="609600" y="4648200"/>
            <a:ext cx="7848600" cy="76200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i="1" dirty="0" smtClean="0">
                <a:solidFill>
                  <a:schemeClr val="tx1"/>
                </a:solidFill>
              </a:rPr>
              <a:t>Correct Response Location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66800" y="1143000"/>
            <a:ext cx="4596130" cy="67710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 lIns="274320" tIns="91440" rIns="274320" bIns="91440">
            <a:spAutoFit/>
          </a:bodyPr>
          <a:lstStyle/>
          <a:p>
            <a:r>
              <a:rPr lang="en-US" sz="3200" b="1" dirty="0" smtClean="0"/>
              <a:t>Enter Question here:</a:t>
            </a:r>
            <a:endParaRPr lang="en-US" sz="3200" dirty="0"/>
          </a:p>
        </p:txBody>
      </p:sp>
      <p:sp>
        <p:nvSpPr>
          <p:cNvPr id="13" name="Footer Placeholder 10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4495800" cy="365125"/>
          </a:xfrm>
        </p:spPr>
        <p:txBody>
          <a:bodyPr/>
          <a:lstStyle/>
          <a:p>
            <a:pPr algn="ctr">
              <a:buFont typeface="Constantia" pitchFamily="18" charset="0"/>
              <a:buChar char="©"/>
            </a:pPr>
            <a:r>
              <a:rPr lang="it-IT" dirty="0" smtClean="0"/>
              <a:t> Susan M. Moncada, Ph.D., CPA – Indiana State University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371600" cy="4873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Bottom Center</a:t>
            </a:r>
            <a:endParaRPr lang="en-US" sz="14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83E297D3-2C8C-4885-8D13-D91107FFA8DB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219200" y="1143000"/>
            <a:ext cx="6553200" cy="91440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lIns="182880" tIns="91440" rIns="182880" bIns="91440" rtlCol="0">
            <a:noAutofit/>
          </a:bodyPr>
          <a:lstStyle/>
          <a:p>
            <a:r>
              <a:rPr lang="en-US" sz="3600" b="1" dirty="0" smtClean="0"/>
              <a:t>Enter question here:</a:t>
            </a:r>
            <a:endParaRPr lang="en-US" sz="3600" b="1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  <p:sp>
        <p:nvSpPr>
          <p:cNvPr id="8" name="Bevel 7">
            <a:hlinkClick r:id="rId2" action="ppaction://hlinksldjump"/>
          </p:cNvPr>
          <p:cNvSpPr/>
          <p:nvPr/>
        </p:nvSpPr>
        <p:spPr>
          <a:xfrm>
            <a:off x="304800" y="2514600"/>
            <a:ext cx="8534400" cy="76200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i="1" dirty="0" smtClean="0">
                <a:solidFill>
                  <a:schemeClr val="tx1"/>
                </a:solidFill>
              </a:rPr>
              <a:t>Correct Response Location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9" name="Bevel 8">
            <a:hlinkClick r:id="rId3" action="ppaction://hlinksldjump"/>
          </p:cNvPr>
          <p:cNvSpPr/>
          <p:nvPr/>
        </p:nvSpPr>
        <p:spPr>
          <a:xfrm>
            <a:off x="304800" y="3505200"/>
            <a:ext cx="8534400" cy="76200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i="1" dirty="0" smtClean="0">
                <a:solidFill>
                  <a:schemeClr val="tx1"/>
                </a:solidFill>
              </a:rPr>
              <a:t>Response 2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10" name="Bevel 9">
            <a:hlinkClick r:id="rId4" action="ppaction://hlinksldjump"/>
          </p:cNvPr>
          <p:cNvSpPr/>
          <p:nvPr/>
        </p:nvSpPr>
        <p:spPr>
          <a:xfrm>
            <a:off x="304800" y="4648200"/>
            <a:ext cx="8534400" cy="76200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i="1" dirty="0" smtClean="0">
                <a:solidFill>
                  <a:schemeClr val="tx1"/>
                </a:solidFill>
              </a:rPr>
              <a:t>Response 3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12" name="Footer Placeholder 10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4495800" cy="365125"/>
          </a:xfrm>
        </p:spPr>
        <p:txBody>
          <a:bodyPr/>
          <a:lstStyle/>
          <a:p>
            <a:pPr algn="ctr">
              <a:buFont typeface="Constantia" pitchFamily="18" charset="0"/>
              <a:buChar char="©"/>
            </a:pPr>
            <a:r>
              <a:rPr lang="it-IT" dirty="0" smtClean="0"/>
              <a:t> Susan M. Moncada, Ph.D., CPA – Indiana State University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295400" cy="487362"/>
          </a:xfrm>
        </p:spPr>
        <p:txBody>
          <a:bodyPr>
            <a:normAutofit/>
          </a:bodyPr>
          <a:lstStyle/>
          <a:p>
            <a:pPr algn="l"/>
            <a:r>
              <a:rPr lang="en-US" sz="1400" dirty="0" smtClean="0"/>
              <a:t>Bottom Right</a:t>
            </a:r>
            <a:endParaRPr lang="en-US" sz="14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83E297D3-2C8C-4885-8D13-D91107FFA8DB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33400" y="990600"/>
            <a:ext cx="7924800" cy="137160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tIns="91440" bIns="91440" rtlCol="0">
            <a:noAutofit/>
          </a:bodyPr>
          <a:lstStyle/>
          <a:p>
            <a:pPr algn="ctr"/>
            <a:r>
              <a:rPr lang="en-US" sz="3200" b="1" dirty="0" smtClean="0"/>
              <a:t>Customer pays for merchandise purchased on account.</a:t>
            </a:r>
            <a:endParaRPr lang="en-US" sz="3200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  <p:sp>
        <p:nvSpPr>
          <p:cNvPr id="8" name="Bevel 7">
            <a:hlinkClick r:id="rId3" action="ppaction://hlinksldjump"/>
          </p:cNvPr>
          <p:cNvSpPr/>
          <p:nvPr/>
        </p:nvSpPr>
        <p:spPr>
          <a:xfrm>
            <a:off x="1219200" y="2514600"/>
            <a:ext cx="6477000" cy="76200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i="1" dirty="0" smtClean="0">
                <a:solidFill>
                  <a:schemeClr val="tx1"/>
                </a:solidFill>
              </a:rPr>
              <a:t>Response 1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9" name="Bevel 8">
            <a:hlinkClick r:id="rId4" action="ppaction://hlinksldjump"/>
          </p:cNvPr>
          <p:cNvSpPr/>
          <p:nvPr/>
        </p:nvSpPr>
        <p:spPr>
          <a:xfrm>
            <a:off x="1219200" y="3505200"/>
            <a:ext cx="6477000" cy="76200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solidFill>
                  <a:schemeClr val="tx1"/>
                </a:solidFill>
              </a:rPr>
              <a:t>Correct Response Location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10" name="Bevel 9">
            <a:hlinkClick r:id="rId5" action="ppaction://hlinksldjump"/>
          </p:cNvPr>
          <p:cNvSpPr/>
          <p:nvPr/>
        </p:nvSpPr>
        <p:spPr>
          <a:xfrm>
            <a:off x="1219200" y="4648200"/>
            <a:ext cx="6477000" cy="76200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i="1" dirty="0" smtClean="0">
                <a:solidFill>
                  <a:schemeClr val="tx1"/>
                </a:solidFill>
              </a:rPr>
              <a:t>Response 3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  <p:sp>
        <p:nvSpPr>
          <p:cNvPr id="12" name="Footer Placeholder 10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4495800" cy="365125"/>
          </a:xfrm>
        </p:spPr>
        <p:txBody>
          <a:bodyPr/>
          <a:lstStyle/>
          <a:p>
            <a:pPr algn="ctr">
              <a:buFont typeface="Constantia" pitchFamily="18" charset="0"/>
              <a:buChar char="©"/>
            </a:pPr>
            <a:r>
              <a:rPr lang="it-IT" dirty="0" smtClean="0"/>
              <a:t> Susan M. Moncada, Ph.D., CPA – Indiana State University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382000" cy="609600"/>
          </a:xfrm>
        </p:spPr>
        <p:txBody>
          <a:bodyPr/>
          <a:lstStyle/>
          <a:p>
            <a:r>
              <a:rPr lang="en-US" b="1" dirty="0" smtClean="0"/>
              <a:t>User Instructions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05400"/>
          </a:xfrm>
        </p:spPr>
        <p:txBody>
          <a:bodyPr>
            <a:normAutofit lnSpcReduction="10000"/>
          </a:bodyPr>
          <a:lstStyle/>
          <a:p>
            <a:pPr>
              <a:spcBef>
                <a:spcPts val="1200"/>
              </a:spcBef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Click on the bevel shape to reveal a question.</a:t>
            </a:r>
          </a:p>
          <a:p>
            <a:pPr>
              <a:spcBef>
                <a:spcPts val="1200"/>
              </a:spcBef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From the Question slide, click on an answer choice.</a:t>
            </a:r>
          </a:p>
          <a:p>
            <a:pPr>
              <a:spcBef>
                <a:spcPts val="1200"/>
              </a:spcBef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From the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Correct Response Feedback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slide click on the home button to return to the game board.  </a:t>
            </a:r>
          </a:p>
          <a:p>
            <a:pPr>
              <a:spcBef>
                <a:spcPts val="1200"/>
              </a:spcBef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From the </a:t>
            </a:r>
            <a:r>
              <a:rPr lang="en-US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Incorrect Response Feedback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slide click on the return button to return to the remaining responses.</a:t>
            </a:r>
          </a:p>
          <a:p>
            <a:pPr>
              <a:spcBef>
                <a:spcPts val="1200"/>
              </a:spcBef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Returning to the Tic-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Tac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-Toe board from a question, reveals an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O.  </a:t>
            </a:r>
          </a:p>
          <a:p>
            <a:pPr lvl="1">
              <a:spcBef>
                <a:spcPts val="1200"/>
              </a:spcBef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Click the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Yellow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button      to display an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X.</a:t>
            </a:r>
          </a:p>
          <a:p>
            <a:pPr lvl="1">
              <a:spcBef>
                <a:spcPts val="1200"/>
              </a:spcBef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Once an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X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is displayed an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cannot be shown.</a:t>
            </a: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297D3-2C8C-4885-8D13-D91107FFA8DB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Bevel 4"/>
          <p:cNvSpPr/>
          <p:nvPr/>
        </p:nvSpPr>
        <p:spPr>
          <a:xfrm>
            <a:off x="7620000" y="1219200"/>
            <a:ext cx="457200" cy="3810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8077200" y="2667000"/>
            <a:ext cx="533400" cy="381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Return 6">
            <a:hlinkClick r:id="" action="ppaction://hlinkshowjump?jump=lastslideviewed" highlightClick="1"/>
          </p:cNvPr>
          <p:cNvSpPr/>
          <p:nvPr/>
        </p:nvSpPr>
        <p:spPr>
          <a:xfrm>
            <a:off x="7772400" y="3581400"/>
            <a:ext cx="533400" cy="4572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419600" y="5257800"/>
            <a:ext cx="304800" cy="2286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smtClean="0"/>
              <a:t> Susan M. Moncada, Ph.D., CPA – Indiana State University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CAUTIONS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229600" cy="3276600"/>
          </a:xfr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Clicking on any white areas on a slide once the game slide is launched will cause sequencing to malfunction.</a:t>
            </a:r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Once the game is launched, corrections </a:t>
            </a:r>
            <a:r>
              <a:rPr lang="en-US" sz="3200" u="sng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cannot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be made should the wrong winner of a square be displayed.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297D3-2C8C-4885-8D13-D91107FFA8DB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smtClean="0"/>
              <a:t> Susan M. Moncada, Ph.D., CPA – Indiana State University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Note to Instructors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365760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457200" indent="-457200">
              <a:spcAft>
                <a:spcPts val="600"/>
              </a:spcAft>
              <a:buSzPct val="75000"/>
              <a:buFont typeface="Wingdings" pitchFamily="2" charset="2"/>
              <a:buChar char="l"/>
            </a:pPr>
            <a:r>
              <a:rPr lang="en-US" dirty="0" smtClean="0"/>
              <a:t>The location of the correct answer can be modified by merely dragging the shape to a different location without affecting the hyperlink settings</a:t>
            </a:r>
            <a:r>
              <a:rPr lang="en-US" dirty="0" smtClean="0"/>
              <a:t>.</a:t>
            </a:r>
          </a:p>
          <a:p>
            <a:pPr marL="457200" indent="-457200">
              <a:spcAft>
                <a:spcPts val="600"/>
              </a:spcAft>
              <a:buSzPct val="75000"/>
              <a:buFont typeface="Wingdings" pitchFamily="2" charset="2"/>
              <a:buChar char="l"/>
            </a:pPr>
            <a:r>
              <a:rPr lang="en-US" b="1" dirty="0" smtClean="0">
                <a:solidFill>
                  <a:srgbClr val="FF0000"/>
                </a:solidFill>
              </a:rPr>
              <a:t>Do Not </a:t>
            </a:r>
            <a:r>
              <a:rPr lang="en-US" dirty="0" smtClean="0"/>
              <a:t>remove slide titles as it may throw off the hyperlinks.  They can be hidden behind a response option is you do not want them to be visible </a:t>
            </a:r>
            <a:r>
              <a:rPr lang="en-US" smtClean="0"/>
              <a:t>to students.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297D3-2C8C-4885-8D13-D91107FFA8DB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smtClean="0"/>
              <a:t> Susan M. Moncada, Ph.D., CPA – Indiana State University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563562"/>
          </a:xfrm>
        </p:spPr>
        <p:txBody>
          <a:bodyPr anchor="t">
            <a:noAutofit/>
          </a:bodyPr>
          <a:lstStyle/>
          <a:p>
            <a:pPr algn="l"/>
            <a:r>
              <a:rPr lang="en-US" sz="3200" dirty="0" smtClean="0"/>
              <a:t>Finished Game board.</a:t>
            </a:r>
            <a:endParaRPr lang="en-US" sz="32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33400" y="762000"/>
          <a:ext cx="8229600" cy="5715000"/>
        </p:xfrm>
        <a:graphic>
          <a:graphicData uri="http://schemas.openxmlformats.org/drawingml/2006/table">
            <a:tbl>
              <a:tblPr firstRow="1">
                <a:tableStyleId>{D113A9D2-9D6B-4929-AA2D-F23B5EE8CBE7}</a:tableStyleId>
              </a:tblPr>
              <a:tblGrid>
                <a:gridCol w="2667000"/>
                <a:gridCol w="2819400"/>
                <a:gridCol w="2743200"/>
              </a:tblGrid>
              <a:tr h="1905000">
                <a:tc>
                  <a:txBody>
                    <a:bodyPr/>
                    <a:lstStyle/>
                    <a:p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83E297D3-2C8C-4885-8D13-D91107FFA8DB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Flowchart: Process 5"/>
          <p:cNvSpPr/>
          <p:nvPr/>
        </p:nvSpPr>
        <p:spPr>
          <a:xfrm>
            <a:off x="685800" y="838200"/>
            <a:ext cx="2286000" cy="1524000"/>
          </a:xfrm>
          <a:prstGeom prst="flowChart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>
                <a:solidFill>
                  <a:schemeClr val="tx1"/>
                </a:solidFill>
              </a:rPr>
              <a:t>X</a:t>
            </a:r>
            <a:endParaRPr lang="en-US" sz="8000" dirty="0">
              <a:solidFill>
                <a:schemeClr val="tx1"/>
              </a:solidFill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762000" y="2743200"/>
            <a:ext cx="2286000" cy="1524000"/>
          </a:xfrm>
          <a:prstGeom prst="flowChart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>
                <a:solidFill>
                  <a:schemeClr val="tx1"/>
                </a:solidFill>
              </a:rPr>
              <a:t>X</a:t>
            </a:r>
            <a:endParaRPr lang="en-US" sz="8000" dirty="0">
              <a:solidFill>
                <a:schemeClr val="tx1"/>
              </a:solidFill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685800" y="4648200"/>
            <a:ext cx="2362200" cy="1447800"/>
          </a:xfrm>
          <a:prstGeom prst="flowChart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sz="8000" dirty="0" smtClean="0">
                <a:solidFill>
                  <a:schemeClr val="tx1"/>
                </a:solidFill>
              </a:rPr>
              <a:t>X</a:t>
            </a:r>
            <a:endParaRPr lang="en-US" sz="8000" dirty="0">
              <a:solidFill>
                <a:schemeClr val="tx1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>
            <a:off x="3429000" y="838200"/>
            <a:ext cx="2362200" cy="1447800"/>
          </a:xfrm>
          <a:prstGeom prst="flowChart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>
                <a:solidFill>
                  <a:schemeClr val="tx1"/>
                </a:solidFill>
              </a:rPr>
              <a:t>X</a:t>
            </a:r>
            <a:endParaRPr lang="en-US" sz="8000" dirty="0">
              <a:solidFill>
                <a:schemeClr val="tx1"/>
              </a:solidFill>
            </a:endParaRPr>
          </a:p>
        </p:txBody>
      </p:sp>
      <p:sp>
        <p:nvSpPr>
          <p:cNvPr id="11" name="Flowchart: Process 10"/>
          <p:cNvSpPr/>
          <p:nvPr/>
        </p:nvSpPr>
        <p:spPr>
          <a:xfrm>
            <a:off x="3429000" y="2819400"/>
            <a:ext cx="2362200" cy="1447800"/>
          </a:xfrm>
          <a:prstGeom prst="flowChart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sz="8000" dirty="0" smtClean="0">
                <a:solidFill>
                  <a:schemeClr val="tx1"/>
                </a:solidFill>
              </a:rPr>
              <a:t>X</a:t>
            </a:r>
            <a:endParaRPr lang="en-US" sz="8000" dirty="0">
              <a:solidFill>
                <a:schemeClr val="tx1"/>
              </a:solidFill>
            </a:endParaRPr>
          </a:p>
        </p:txBody>
      </p:sp>
      <p:sp>
        <p:nvSpPr>
          <p:cNvPr id="12" name="Flowchart: Process 11"/>
          <p:cNvSpPr/>
          <p:nvPr/>
        </p:nvSpPr>
        <p:spPr>
          <a:xfrm>
            <a:off x="3429000" y="4724400"/>
            <a:ext cx="2362200" cy="1371600"/>
          </a:xfrm>
          <a:prstGeom prst="flowChart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sz="8000" dirty="0" smtClean="0">
                <a:solidFill>
                  <a:schemeClr val="tx1"/>
                </a:solidFill>
              </a:rPr>
              <a:t>X</a:t>
            </a:r>
            <a:endParaRPr lang="en-US" sz="8000" dirty="0">
              <a:solidFill>
                <a:schemeClr val="tx1"/>
              </a:solidFill>
            </a:endParaRPr>
          </a:p>
        </p:txBody>
      </p:sp>
      <p:sp>
        <p:nvSpPr>
          <p:cNvPr id="13" name="Flowchart: Process 12"/>
          <p:cNvSpPr/>
          <p:nvPr/>
        </p:nvSpPr>
        <p:spPr>
          <a:xfrm>
            <a:off x="6172200" y="838200"/>
            <a:ext cx="2362200" cy="1524000"/>
          </a:xfrm>
          <a:prstGeom prst="flowChart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sz="8000" dirty="0" smtClean="0">
                <a:solidFill>
                  <a:schemeClr val="tx1"/>
                </a:solidFill>
              </a:rPr>
              <a:t>X</a:t>
            </a:r>
            <a:endParaRPr lang="en-US" sz="8000" dirty="0">
              <a:solidFill>
                <a:schemeClr val="tx1"/>
              </a:solidFill>
            </a:endParaRPr>
          </a:p>
        </p:txBody>
      </p:sp>
      <p:sp>
        <p:nvSpPr>
          <p:cNvPr id="14" name="Flowchart: Process 13"/>
          <p:cNvSpPr/>
          <p:nvPr/>
        </p:nvSpPr>
        <p:spPr>
          <a:xfrm>
            <a:off x="6172200" y="2819400"/>
            <a:ext cx="2362200" cy="1447800"/>
          </a:xfrm>
          <a:prstGeom prst="flowChart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sz="8000" dirty="0" smtClean="0">
                <a:solidFill>
                  <a:schemeClr val="tx1"/>
                </a:solidFill>
              </a:rPr>
              <a:t>X</a:t>
            </a:r>
            <a:endParaRPr lang="en-US" sz="8000" dirty="0">
              <a:solidFill>
                <a:schemeClr val="tx1"/>
              </a:solidFill>
            </a:endParaRPr>
          </a:p>
        </p:txBody>
      </p:sp>
      <p:sp>
        <p:nvSpPr>
          <p:cNvPr id="15" name="Flowchart: Process 14"/>
          <p:cNvSpPr/>
          <p:nvPr/>
        </p:nvSpPr>
        <p:spPr>
          <a:xfrm>
            <a:off x="6172200" y="4648200"/>
            <a:ext cx="2362200" cy="1447800"/>
          </a:xfrm>
          <a:prstGeom prst="flowChart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sz="8000" dirty="0" smtClean="0">
                <a:solidFill>
                  <a:schemeClr val="tx1"/>
                </a:solidFill>
              </a:rPr>
              <a:t>X</a:t>
            </a:r>
            <a:endParaRPr lang="en-US" sz="8000" dirty="0">
              <a:solidFill>
                <a:schemeClr val="tx1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914400" y="2362200"/>
            <a:ext cx="381000" cy="2286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914400" y="4267200"/>
            <a:ext cx="381000" cy="2286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lowchart: Process 20"/>
          <p:cNvSpPr/>
          <p:nvPr/>
        </p:nvSpPr>
        <p:spPr>
          <a:xfrm>
            <a:off x="3429000" y="838200"/>
            <a:ext cx="2438400" cy="1447800"/>
          </a:xfrm>
          <a:prstGeom prst="flowChartProcess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sz="8000" dirty="0" smtClean="0">
                <a:solidFill>
                  <a:schemeClr val="tx1"/>
                </a:solidFill>
              </a:rPr>
              <a:t>O</a:t>
            </a:r>
            <a:endParaRPr lang="en-US" sz="8000" dirty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3581400" y="2362200"/>
            <a:ext cx="381000" cy="2286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3581400" y="4267200"/>
            <a:ext cx="381000" cy="2286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6324600" y="2362200"/>
            <a:ext cx="381000" cy="2286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6324600" y="4267200"/>
            <a:ext cx="381000" cy="2286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lowchart: Process 44"/>
          <p:cNvSpPr/>
          <p:nvPr/>
        </p:nvSpPr>
        <p:spPr>
          <a:xfrm>
            <a:off x="6172200" y="838200"/>
            <a:ext cx="2362200" cy="1524000"/>
          </a:xfrm>
          <a:prstGeom prst="flowChartProcess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sz="8000" dirty="0" smtClean="0">
                <a:solidFill>
                  <a:schemeClr val="tx1"/>
                </a:solidFill>
              </a:rPr>
              <a:t>O</a:t>
            </a:r>
            <a:endParaRPr lang="en-US" sz="8000" dirty="0">
              <a:solidFill>
                <a:schemeClr val="tx1"/>
              </a:solidFill>
            </a:endParaRPr>
          </a:p>
        </p:txBody>
      </p:sp>
      <p:sp>
        <p:nvSpPr>
          <p:cNvPr id="46" name="Flowchart: Process 45"/>
          <p:cNvSpPr/>
          <p:nvPr/>
        </p:nvSpPr>
        <p:spPr>
          <a:xfrm>
            <a:off x="685800" y="838200"/>
            <a:ext cx="2286000" cy="1524000"/>
          </a:xfrm>
          <a:prstGeom prst="flowChartProcess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>
                <a:solidFill>
                  <a:schemeClr val="tx1"/>
                </a:solidFill>
              </a:rPr>
              <a:t>O</a:t>
            </a:r>
            <a:endParaRPr lang="en-US" sz="8000" dirty="0">
              <a:solidFill>
                <a:schemeClr val="tx1"/>
              </a:solidFill>
            </a:endParaRPr>
          </a:p>
        </p:txBody>
      </p:sp>
      <p:sp>
        <p:nvSpPr>
          <p:cNvPr id="47" name="Flowchart: Process 46"/>
          <p:cNvSpPr/>
          <p:nvPr/>
        </p:nvSpPr>
        <p:spPr>
          <a:xfrm>
            <a:off x="762000" y="2743200"/>
            <a:ext cx="2286000" cy="1524000"/>
          </a:xfrm>
          <a:prstGeom prst="flowChartProcess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>
                <a:solidFill>
                  <a:schemeClr val="tx1"/>
                </a:solidFill>
              </a:rPr>
              <a:t>O</a:t>
            </a:r>
            <a:endParaRPr lang="en-US" sz="8000" dirty="0">
              <a:solidFill>
                <a:schemeClr val="tx1"/>
              </a:solidFill>
            </a:endParaRPr>
          </a:p>
        </p:txBody>
      </p:sp>
      <p:sp>
        <p:nvSpPr>
          <p:cNvPr id="48" name="Flowchart: Process 47"/>
          <p:cNvSpPr/>
          <p:nvPr/>
        </p:nvSpPr>
        <p:spPr>
          <a:xfrm>
            <a:off x="3429000" y="2743200"/>
            <a:ext cx="2438400" cy="1524000"/>
          </a:xfrm>
          <a:prstGeom prst="flowChartProcess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sz="8000" dirty="0" smtClean="0">
                <a:solidFill>
                  <a:schemeClr val="tx1"/>
                </a:solidFill>
              </a:rPr>
              <a:t>O</a:t>
            </a:r>
            <a:endParaRPr lang="en-US" sz="8000" dirty="0">
              <a:solidFill>
                <a:schemeClr val="tx1"/>
              </a:solidFill>
            </a:endParaRPr>
          </a:p>
        </p:txBody>
      </p:sp>
      <p:sp>
        <p:nvSpPr>
          <p:cNvPr id="49" name="Flowchart: Process 48"/>
          <p:cNvSpPr/>
          <p:nvPr/>
        </p:nvSpPr>
        <p:spPr>
          <a:xfrm>
            <a:off x="6172200" y="2819400"/>
            <a:ext cx="2362200" cy="1447800"/>
          </a:xfrm>
          <a:prstGeom prst="flowChartProcess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sz="8000" dirty="0" smtClean="0">
                <a:solidFill>
                  <a:schemeClr val="tx1"/>
                </a:solidFill>
              </a:rPr>
              <a:t>O</a:t>
            </a:r>
            <a:endParaRPr lang="en-US" sz="8000" dirty="0">
              <a:solidFill>
                <a:schemeClr val="tx1"/>
              </a:solidFill>
            </a:endParaRPr>
          </a:p>
        </p:txBody>
      </p:sp>
      <p:sp>
        <p:nvSpPr>
          <p:cNvPr id="50" name="Flowchart: Process 49"/>
          <p:cNvSpPr/>
          <p:nvPr/>
        </p:nvSpPr>
        <p:spPr>
          <a:xfrm>
            <a:off x="685800" y="4648200"/>
            <a:ext cx="2362200" cy="1524000"/>
          </a:xfrm>
          <a:prstGeom prst="flowChartProcess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sz="8000" dirty="0" smtClean="0">
                <a:solidFill>
                  <a:schemeClr val="tx1"/>
                </a:solidFill>
              </a:rPr>
              <a:t>O</a:t>
            </a:r>
            <a:endParaRPr lang="en-US" sz="8000" dirty="0">
              <a:solidFill>
                <a:schemeClr val="tx1"/>
              </a:solidFill>
            </a:endParaRPr>
          </a:p>
        </p:txBody>
      </p:sp>
      <p:sp>
        <p:nvSpPr>
          <p:cNvPr id="51" name="Flowchart: Process 50"/>
          <p:cNvSpPr/>
          <p:nvPr/>
        </p:nvSpPr>
        <p:spPr>
          <a:xfrm>
            <a:off x="3429000" y="4648200"/>
            <a:ext cx="2438400" cy="1447800"/>
          </a:xfrm>
          <a:prstGeom prst="flowChartProcess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>
                <a:solidFill>
                  <a:schemeClr val="tx1"/>
                </a:solidFill>
              </a:rPr>
              <a:t>O</a:t>
            </a:r>
            <a:endParaRPr lang="en-US" sz="8000" dirty="0">
              <a:solidFill>
                <a:schemeClr val="tx1"/>
              </a:solidFill>
            </a:endParaRPr>
          </a:p>
        </p:txBody>
      </p:sp>
      <p:sp>
        <p:nvSpPr>
          <p:cNvPr id="52" name="Flowchart: Process 51"/>
          <p:cNvSpPr/>
          <p:nvPr/>
        </p:nvSpPr>
        <p:spPr>
          <a:xfrm>
            <a:off x="6172200" y="4648200"/>
            <a:ext cx="2362200" cy="1447800"/>
          </a:xfrm>
          <a:prstGeom prst="flowChartProcess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sz="8000" dirty="0" smtClean="0">
                <a:solidFill>
                  <a:schemeClr val="tx1"/>
                </a:solidFill>
              </a:rPr>
              <a:t>O</a:t>
            </a:r>
            <a:endParaRPr lang="en-US" sz="8000" dirty="0">
              <a:solidFill>
                <a:schemeClr val="tx1"/>
              </a:solidFill>
            </a:endParaRPr>
          </a:p>
        </p:txBody>
      </p:sp>
      <p:sp>
        <p:nvSpPr>
          <p:cNvPr id="41" name="Bevel 40">
            <a:hlinkClick r:id="rId3" action="ppaction://hlinksldjump"/>
          </p:cNvPr>
          <p:cNvSpPr/>
          <p:nvPr/>
        </p:nvSpPr>
        <p:spPr>
          <a:xfrm>
            <a:off x="609600" y="838200"/>
            <a:ext cx="2438400" cy="15240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Bevel 41">
            <a:hlinkClick r:id="rId4" action="ppaction://hlinksldjump"/>
          </p:cNvPr>
          <p:cNvSpPr/>
          <p:nvPr/>
        </p:nvSpPr>
        <p:spPr>
          <a:xfrm>
            <a:off x="3352800" y="838200"/>
            <a:ext cx="2514600" cy="15240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Bevel 42">
            <a:hlinkClick r:id="rId5" action="ppaction://hlinksldjump"/>
          </p:cNvPr>
          <p:cNvSpPr/>
          <p:nvPr/>
        </p:nvSpPr>
        <p:spPr>
          <a:xfrm>
            <a:off x="6172200" y="838200"/>
            <a:ext cx="2438400" cy="15240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Bevel 43">
            <a:hlinkClick r:id="rId6" action="ppaction://hlinksldjump"/>
          </p:cNvPr>
          <p:cNvSpPr/>
          <p:nvPr/>
        </p:nvSpPr>
        <p:spPr>
          <a:xfrm>
            <a:off x="685800" y="2743200"/>
            <a:ext cx="2362200" cy="15240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Bevel 52">
            <a:hlinkClick r:id="rId7" action="ppaction://hlinksldjump"/>
          </p:cNvPr>
          <p:cNvSpPr/>
          <p:nvPr/>
        </p:nvSpPr>
        <p:spPr>
          <a:xfrm>
            <a:off x="3429000" y="2743200"/>
            <a:ext cx="2514600" cy="15240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Bevel 53">
            <a:hlinkClick r:id="rId8" action="ppaction://hlinksldjump"/>
          </p:cNvPr>
          <p:cNvSpPr/>
          <p:nvPr/>
        </p:nvSpPr>
        <p:spPr>
          <a:xfrm>
            <a:off x="6172200" y="2743200"/>
            <a:ext cx="2438400" cy="15240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Bevel 54">
            <a:hlinkClick r:id="rId9" action="ppaction://hlinksldjump"/>
          </p:cNvPr>
          <p:cNvSpPr/>
          <p:nvPr/>
        </p:nvSpPr>
        <p:spPr>
          <a:xfrm>
            <a:off x="685800" y="4648200"/>
            <a:ext cx="2362200" cy="15240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Bevel 55">
            <a:hlinkClick r:id="rId10" action="ppaction://hlinksldjump"/>
          </p:cNvPr>
          <p:cNvSpPr/>
          <p:nvPr/>
        </p:nvSpPr>
        <p:spPr>
          <a:xfrm>
            <a:off x="3352800" y="4648200"/>
            <a:ext cx="2590800" cy="15240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Bevel 56">
            <a:hlinkClick r:id="rId11" action="ppaction://hlinksldjump"/>
          </p:cNvPr>
          <p:cNvSpPr/>
          <p:nvPr/>
        </p:nvSpPr>
        <p:spPr>
          <a:xfrm>
            <a:off x="6172200" y="4648200"/>
            <a:ext cx="2514600" cy="15240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3581400" y="6248400"/>
            <a:ext cx="381000" cy="2286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6324600" y="6248400"/>
            <a:ext cx="381000" cy="2286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914400" y="6248400"/>
            <a:ext cx="381000" cy="2286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ooter Placeholder 6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smtClean="0"/>
              <a:t> Susan M. Moncada, Ph.D., CPA – Indiana State University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  <p:bldLst>
      <p:bldP spid="21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41" grpId="0" animBg="1"/>
      <p:bldP spid="42" grpId="0" animBg="1"/>
      <p:bldP spid="43" grpId="0" animBg="1"/>
      <p:bldP spid="44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3810000" cy="639762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l"/>
            <a:r>
              <a:rPr lang="en-US" sz="2400" dirty="0" smtClean="0"/>
              <a:t>Correct Feedback All Questions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83E297D3-2C8C-4885-8D13-D91107FFA8DB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Action Button: Home 5">
            <a:hlinkClick r:id="rId2" action="ppaction://hlinksldjump" highlightClick="1"/>
          </p:cNvPr>
          <p:cNvSpPr/>
          <p:nvPr/>
        </p:nvSpPr>
        <p:spPr>
          <a:xfrm>
            <a:off x="6629400" y="5638800"/>
            <a:ext cx="1219200" cy="8382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1447800"/>
            <a:ext cx="3048000" cy="6397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Excellent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133600"/>
            <a:ext cx="457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2209800"/>
            <a:ext cx="2709863" cy="2606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438400"/>
            <a:ext cx="3048000" cy="487362"/>
          </a:xfrm>
        </p:spPr>
        <p:txBody>
          <a:bodyPr>
            <a:normAutofit/>
          </a:bodyPr>
          <a:lstStyle/>
          <a:p>
            <a:r>
              <a:rPr lang="en-US" sz="1200" dirty="0" smtClean="0"/>
              <a:t>Wrong Smiley Face Tear</a:t>
            </a:r>
            <a:endParaRPr lang="en-US" sz="1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83E297D3-2C8C-4885-8D13-D91107FFA8DB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Action Button: Return 3">
            <a:hlinkClick r:id="" action="ppaction://hlinkshowjump?jump=lastslideviewed" highlightClick="1"/>
          </p:cNvPr>
          <p:cNvSpPr/>
          <p:nvPr/>
        </p:nvSpPr>
        <p:spPr>
          <a:xfrm>
            <a:off x="6248400" y="5715000"/>
            <a:ext cx="1219200" cy="7620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371600"/>
            <a:ext cx="341376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209800" y="3962400"/>
            <a:ext cx="5943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Sorry, the other team get’s a  chance to steal….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0" y="2362200"/>
            <a:ext cx="1752600" cy="286512"/>
          </a:xfrm>
        </p:spPr>
        <p:txBody>
          <a:bodyPr>
            <a:normAutofit/>
          </a:bodyPr>
          <a:lstStyle/>
          <a:p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Wrong Compass ?</a:t>
            </a:r>
            <a:endParaRPr lang="en-US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297D3-2C8C-4885-8D13-D91107FFA8DB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Action Button: Return 3">
            <a:hlinkClick r:id="" action="ppaction://hlinkshowjump?jump=lastslideviewed" highlightClick="1"/>
          </p:cNvPr>
          <p:cNvSpPr/>
          <p:nvPr/>
        </p:nvSpPr>
        <p:spPr>
          <a:xfrm>
            <a:off x="6477000" y="5334000"/>
            <a:ext cx="1219200" cy="11430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914400"/>
            <a:ext cx="451104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7200" y="3581400"/>
            <a:ext cx="5867400" cy="228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dirty="0" smtClean="0">
                <a:latin typeface="+mj-lt"/>
                <a:ea typeface="+mj-ea"/>
                <a:cs typeface="+mj-cs"/>
              </a:rPr>
              <a:t>Confused?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sz="4000" noProof="0" dirty="0" smtClean="0">
                <a:latin typeface="+mj-lt"/>
                <a:ea typeface="+mj-ea"/>
                <a:cs typeface="+mj-cs"/>
              </a:rPr>
              <a:t>The o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ther team get’s a  chance to steal….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ustom 2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002060"/>
      </a:hlink>
      <a:folHlink>
        <a:srgbClr val="07674D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1406</TotalTime>
  <Words>751</Words>
  <Application>Microsoft Office PowerPoint</Application>
  <PresentationFormat>On-screen Show (4:3)</PresentationFormat>
  <Paragraphs>160</Paragraphs>
  <Slides>22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Flow</vt:lpstr>
      <vt:lpstr>PowerPoint Tic-Tac-Toe Template</vt:lpstr>
      <vt:lpstr>Tic-Tac-Toe Rules</vt:lpstr>
      <vt:lpstr>User Instructions</vt:lpstr>
      <vt:lpstr>CAUTIONS</vt:lpstr>
      <vt:lpstr>Note to Instructors</vt:lpstr>
      <vt:lpstr>Finished Game board.</vt:lpstr>
      <vt:lpstr>Correct Feedback All Questions</vt:lpstr>
      <vt:lpstr>Wrong Smiley Face Tear</vt:lpstr>
      <vt:lpstr>Wrong Compass ?</vt:lpstr>
      <vt:lpstr>Wrong Smiley ?</vt:lpstr>
      <vt:lpstr>Wrong Confused Head?</vt:lpstr>
      <vt:lpstr>Wrong Sign Post</vt:lpstr>
      <vt:lpstr>Wrong man w/glasses</vt:lpstr>
      <vt:lpstr>Top Left  Question</vt:lpstr>
      <vt:lpstr>Top  Center</vt:lpstr>
      <vt:lpstr>Top  Right</vt:lpstr>
      <vt:lpstr>Middle  Left</vt:lpstr>
      <vt:lpstr>Middle  Center</vt:lpstr>
      <vt:lpstr>Middle  Right</vt:lpstr>
      <vt:lpstr>Bottom Left</vt:lpstr>
      <vt:lpstr>Bottom Center</vt:lpstr>
      <vt:lpstr>Bottom Right</vt:lpstr>
    </vt:vector>
  </TitlesOfParts>
  <Company>Indiana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Transaction Analysis Tic-Tac-Toe</dc:title>
  <dc:creator>Susan M. Moncada</dc:creator>
  <dc:description>Indiana State University
Revised 6/22/2011</dc:description>
  <cp:lastModifiedBy>Windows User</cp:lastModifiedBy>
  <cp:revision>191</cp:revision>
  <dcterms:created xsi:type="dcterms:W3CDTF">2010-08-12T10:59:04Z</dcterms:created>
  <dcterms:modified xsi:type="dcterms:W3CDTF">2011-06-22T21:39:39Z</dcterms:modified>
</cp:coreProperties>
</file>