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kaba\Desktop\Liaison_Excel_PPT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kaba\Desktop\Liaison_Excel_PPT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kaba\Desktop\Liaison_Excel_PPT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Rakaba\Desktop\Liaison_Excel_PPT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Feuil1!$S$2</c:f>
              <c:strCache>
                <c:ptCount val="1"/>
                <c:pt idx="0">
                  <c:v>المتحصلين على المعدل للقسم 1م1(عدد التلاميذ: 34)</c:v>
                </c:pt>
              </c:strCache>
            </c:strRef>
          </c:tx>
          <c:invertIfNegative val="0"/>
          <c:cat>
            <c:strRef>
              <c:f>Feuil1!$S$4:$S$14</c:f>
              <c:strCache>
                <c:ptCount val="11"/>
                <c:pt idx="0">
                  <c:v>لغة عربية</c:v>
                </c:pt>
                <c:pt idx="1">
                  <c:v>رياضيات</c:v>
                </c:pt>
                <c:pt idx="2">
                  <c:v>لغة فرنسية</c:v>
                </c:pt>
                <c:pt idx="3">
                  <c:v>علوم طبيعية</c:v>
                </c:pt>
                <c:pt idx="4">
                  <c:v>علوم فيزيائية</c:v>
                </c:pt>
                <c:pt idx="5">
                  <c:v>تاريخ وجغرافيا</c:v>
                </c:pt>
                <c:pt idx="6">
                  <c:v>تربية إسلامية</c:v>
                </c:pt>
                <c:pt idx="7">
                  <c:v>تربية مدنية</c:v>
                </c:pt>
                <c:pt idx="8">
                  <c:v>لغة إنجليزية</c:v>
                </c:pt>
                <c:pt idx="9">
                  <c:v>تربية بدنية</c:v>
                </c:pt>
                <c:pt idx="10">
                  <c:v>المعدل العام ث1</c:v>
                </c:pt>
              </c:strCache>
            </c:strRef>
          </c:cat>
          <c:val>
            <c:numRef>
              <c:f>Feuil1!$U$4:$U$14</c:f>
              <c:numCache>
                <c:formatCode>General</c:formatCode>
                <c:ptCount val="11"/>
                <c:pt idx="0">
                  <c:v>6</c:v>
                </c:pt>
                <c:pt idx="1">
                  <c:v>7</c:v>
                </c:pt>
                <c:pt idx="2">
                  <c:v>12</c:v>
                </c:pt>
                <c:pt idx="3">
                  <c:v>10</c:v>
                </c:pt>
                <c:pt idx="4">
                  <c:v>6</c:v>
                </c:pt>
                <c:pt idx="5">
                  <c:v>4</c:v>
                </c:pt>
                <c:pt idx="6">
                  <c:v>9</c:v>
                </c:pt>
                <c:pt idx="7">
                  <c:v>4</c:v>
                </c:pt>
                <c:pt idx="8">
                  <c:v>4</c:v>
                </c:pt>
                <c:pt idx="9">
                  <c:v>12</c:v>
                </c:pt>
                <c:pt idx="10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910144"/>
        <c:axId val="95916032"/>
        <c:axId val="0"/>
      </c:bar3DChart>
      <c:catAx>
        <c:axId val="95910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5916032"/>
        <c:crosses val="autoZero"/>
        <c:auto val="1"/>
        <c:lblAlgn val="ctr"/>
        <c:lblOffset val="100"/>
        <c:noMultiLvlLbl val="0"/>
      </c:catAx>
      <c:valAx>
        <c:axId val="959160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910144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Feuil1!$S$2</c:f>
              <c:strCache>
                <c:ptCount val="1"/>
                <c:pt idx="0">
                  <c:v>المتحصلين على المعدل للقسم 1م1(عدد التلاميذ: 34)</c:v>
                </c:pt>
              </c:strCache>
            </c:strRef>
          </c:tx>
          <c:invertIfNegative val="0"/>
          <c:cat>
            <c:strRef>
              <c:f>Feuil1!$S$4:$S$14</c:f>
              <c:strCache>
                <c:ptCount val="11"/>
                <c:pt idx="0">
                  <c:v>لغة عربية</c:v>
                </c:pt>
                <c:pt idx="1">
                  <c:v>رياضيات</c:v>
                </c:pt>
                <c:pt idx="2">
                  <c:v>لغة فرنسية</c:v>
                </c:pt>
                <c:pt idx="3">
                  <c:v>علوم طبيعية</c:v>
                </c:pt>
                <c:pt idx="4">
                  <c:v>علوم فيزيائية</c:v>
                </c:pt>
                <c:pt idx="5">
                  <c:v>تاريخ وجغرافيا</c:v>
                </c:pt>
                <c:pt idx="6">
                  <c:v>تربية إسلامية</c:v>
                </c:pt>
                <c:pt idx="7">
                  <c:v>تربية مدنية</c:v>
                </c:pt>
                <c:pt idx="8">
                  <c:v>لغة إنجليزية</c:v>
                </c:pt>
                <c:pt idx="9">
                  <c:v>تربية بدنية</c:v>
                </c:pt>
                <c:pt idx="10">
                  <c:v>المعدل العام ث1</c:v>
                </c:pt>
              </c:strCache>
            </c:strRef>
          </c:cat>
          <c:val>
            <c:numRef>
              <c:f>Feuil1!$V$4:$V$14</c:f>
              <c:numCache>
                <c:formatCode>0.00%</c:formatCode>
                <c:ptCount val="11"/>
                <c:pt idx="0">
                  <c:v>0.86111111111111116</c:v>
                </c:pt>
                <c:pt idx="1">
                  <c:v>0.44444444444444442</c:v>
                </c:pt>
                <c:pt idx="2">
                  <c:v>0.3611111111111111</c:v>
                </c:pt>
                <c:pt idx="3">
                  <c:v>0.55555555555555558</c:v>
                </c:pt>
                <c:pt idx="4">
                  <c:v>0.58333333333333337</c:v>
                </c:pt>
                <c:pt idx="5">
                  <c:v>0.47222222222222221</c:v>
                </c:pt>
                <c:pt idx="6">
                  <c:v>0.63888888888888884</c:v>
                </c:pt>
                <c:pt idx="7">
                  <c:v>0.91666666666666663</c:v>
                </c:pt>
                <c:pt idx="8">
                  <c:v>0.3888888888888889</c:v>
                </c:pt>
                <c:pt idx="9">
                  <c:v>1</c:v>
                </c:pt>
                <c:pt idx="10">
                  <c:v>0.66666666666666663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7366528"/>
        <c:axId val="27368064"/>
        <c:axId val="0"/>
      </c:bar3DChart>
      <c:catAx>
        <c:axId val="27366528"/>
        <c:scaling>
          <c:orientation val="minMax"/>
        </c:scaling>
        <c:delete val="0"/>
        <c:axPos val="b"/>
        <c:numFmt formatCode="0.00%" sourceLinked="1"/>
        <c:majorTickMark val="out"/>
        <c:minorTickMark val="none"/>
        <c:tickLblPos val="nextTo"/>
        <c:crossAx val="27368064"/>
        <c:crosses val="autoZero"/>
        <c:auto val="1"/>
        <c:lblAlgn val="ctr"/>
        <c:lblOffset val="100"/>
        <c:noMultiLvlLbl val="0"/>
      </c:catAx>
      <c:valAx>
        <c:axId val="2736806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crossAx val="2736652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Feuil1!$S$2</c:f>
              <c:strCache>
                <c:ptCount val="1"/>
                <c:pt idx="0">
                  <c:v>المتحصلين على المعدل للقسم 1م1(عدد التلاميذ: 34)</c:v>
                </c:pt>
              </c:strCache>
            </c:strRef>
          </c:tx>
          <c:invertIfNegative val="0"/>
          <c:cat>
            <c:strRef>
              <c:f>Feuil1!$S$4:$S$14</c:f>
              <c:strCache>
                <c:ptCount val="11"/>
                <c:pt idx="0">
                  <c:v>لغة عربية</c:v>
                </c:pt>
                <c:pt idx="1">
                  <c:v>رياضيات</c:v>
                </c:pt>
                <c:pt idx="2">
                  <c:v>لغة فرنسية</c:v>
                </c:pt>
                <c:pt idx="3">
                  <c:v>علوم طبيعية</c:v>
                </c:pt>
                <c:pt idx="4">
                  <c:v>علوم فيزيائية</c:v>
                </c:pt>
                <c:pt idx="5">
                  <c:v>تاريخ وجغرافيا</c:v>
                </c:pt>
                <c:pt idx="6">
                  <c:v>تربية إسلامية</c:v>
                </c:pt>
                <c:pt idx="7">
                  <c:v>تربية مدنية</c:v>
                </c:pt>
                <c:pt idx="8">
                  <c:v>لغة إنجليزية</c:v>
                </c:pt>
                <c:pt idx="9">
                  <c:v>تربية بدنية</c:v>
                </c:pt>
                <c:pt idx="10">
                  <c:v>المعدل العام ث1</c:v>
                </c:pt>
              </c:strCache>
            </c:strRef>
          </c:cat>
          <c:val>
            <c:numRef>
              <c:f>Feuil1!$W$4:$W$14</c:f>
              <c:numCache>
                <c:formatCode>0.00</c:formatCode>
                <c:ptCount val="11"/>
                <c:pt idx="0">
                  <c:v>9.4808333333333348</c:v>
                </c:pt>
                <c:pt idx="1">
                  <c:v>12.091666666666669</c:v>
                </c:pt>
                <c:pt idx="2">
                  <c:v>13.058333333333332</c:v>
                </c:pt>
                <c:pt idx="3">
                  <c:v>13.217500000000001</c:v>
                </c:pt>
                <c:pt idx="4">
                  <c:v>10.875</c:v>
                </c:pt>
                <c:pt idx="5">
                  <c:v>10.183333333333334</c:v>
                </c:pt>
                <c:pt idx="6">
                  <c:v>12.954166666666667</c:v>
                </c:pt>
                <c:pt idx="7">
                  <c:v>9.7074999999999996</c:v>
                </c:pt>
                <c:pt idx="8">
                  <c:v>9.8550000000000022</c:v>
                </c:pt>
                <c:pt idx="9">
                  <c:v>15.383333333333333</c:v>
                </c:pt>
                <c:pt idx="10">
                  <c:v>11.680666666666665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1426432"/>
        <c:axId val="31427968"/>
        <c:axId val="0"/>
      </c:bar3DChart>
      <c:catAx>
        <c:axId val="31426432"/>
        <c:scaling>
          <c:orientation val="minMax"/>
        </c:scaling>
        <c:delete val="0"/>
        <c:axPos val="b"/>
        <c:numFmt formatCode="0.00%" sourceLinked="1"/>
        <c:majorTickMark val="out"/>
        <c:minorTickMark val="none"/>
        <c:tickLblPos val="nextTo"/>
        <c:crossAx val="31427968"/>
        <c:crosses val="autoZero"/>
        <c:auto val="1"/>
        <c:lblAlgn val="ctr"/>
        <c:lblOffset val="100"/>
        <c:noMultiLvlLbl val="0"/>
      </c:catAx>
      <c:valAx>
        <c:axId val="31427968"/>
        <c:scaling>
          <c:orientation val="minMax"/>
        </c:scaling>
        <c:delete val="0"/>
        <c:axPos val="l"/>
        <c:majorGridlines/>
        <c:numFmt formatCode="0.00" sourceLinked="1"/>
        <c:majorTickMark val="out"/>
        <c:minorTickMark val="none"/>
        <c:tickLblPos val="nextTo"/>
        <c:crossAx val="3142643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Feuil1!$R$15</c:f>
              <c:strCache>
                <c:ptCount val="1"/>
                <c:pt idx="0">
                  <c:v>الاجازات والعقوبات</c:v>
                </c:pt>
              </c:strCache>
            </c:strRef>
          </c:tx>
          <c:invertIfNegative val="0"/>
          <c:cat>
            <c:strRef>
              <c:f>Feuil1!$S$15:$S$21</c:f>
              <c:strCache>
                <c:ptCount val="7"/>
                <c:pt idx="0">
                  <c:v>توبيخ</c:v>
                </c:pt>
                <c:pt idx="1">
                  <c:v>إنذار</c:v>
                </c:pt>
                <c:pt idx="2">
                  <c:v>لا شيء</c:v>
                </c:pt>
                <c:pt idx="3">
                  <c:v>لوحة شرف</c:v>
                </c:pt>
                <c:pt idx="4">
                  <c:v>تشجيع</c:v>
                </c:pt>
                <c:pt idx="5">
                  <c:v>تهنئة</c:v>
                </c:pt>
                <c:pt idx="6">
                  <c:v>إمتياز</c:v>
                </c:pt>
              </c:strCache>
            </c:strRef>
          </c:cat>
          <c:val>
            <c:numRef>
              <c:f>Feuil1!$U$15:$U$21</c:f>
              <c:numCache>
                <c:formatCode>General</c:formatCode>
                <c:ptCount val="7"/>
                <c:pt idx="0">
                  <c:v>0</c:v>
                </c:pt>
                <c:pt idx="1">
                  <c:v>6</c:v>
                </c:pt>
                <c:pt idx="2">
                  <c:v>2</c:v>
                </c:pt>
                <c:pt idx="3">
                  <c:v>3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95778688"/>
        <c:axId val="95780224"/>
        <c:axId val="0"/>
      </c:bar3DChart>
      <c:catAx>
        <c:axId val="95778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5780224"/>
        <c:crosses val="autoZero"/>
        <c:auto val="1"/>
        <c:lblAlgn val="ctr"/>
        <c:lblOffset val="100"/>
        <c:noMultiLvlLbl val="0"/>
      </c:catAx>
      <c:valAx>
        <c:axId val="957802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577868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43732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0195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9343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9355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0665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56337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5833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123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04073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7245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2953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D51A93-34FC-4208-870D-3D14FD031B8F}" type="datetimeFigureOut">
              <a:rPr lang="fr-FR" smtClean="0"/>
              <a:t>06/02/2014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4A1128-1B8C-4D6D-AF33-FFCA646277D0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821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69861655"/>
              </p:ext>
            </p:extLst>
          </p:nvPr>
        </p:nvGraphicFramePr>
        <p:xfrm>
          <a:off x="1115616" y="548680"/>
          <a:ext cx="7560840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92926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4029457"/>
              </p:ext>
            </p:extLst>
          </p:nvPr>
        </p:nvGraphicFramePr>
        <p:xfrm>
          <a:off x="539552" y="260648"/>
          <a:ext cx="7920880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088398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0834331"/>
              </p:ext>
            </p:extLst>
          </p:nvPr>
        </p:nvGraphicFramePr>
        <p:xfrm>
          <a:off x="395536" y="332656"/>
          <a:ext cx="7992888" cy="6120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72582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aphique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33269850"/>
              </p:ext>
            </p:extLst>
          </p:nvPr>
        </p:nvGraphicFramePr>
        <p:xfrm>
          <a:off x="395536" y="332656"/>
          <a:ext cx="8280920" cy="6192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37222213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29</Words>
  <Application>Microsoft Office PowerPoint</Application>
  <PresentationFormat>Affichage à l'écran (4:3)</PresentationFormat>
  <Paragraphs>4</Paragraphs>
  <Slides>4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5" baseType="lpstr"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Rakaba</dc:creator>
  <cp:lastModifiedBy>Rakaba</cp:lastModifiedBy>
  <cp:revision>2</cp:revision>
  <dcterms:created xsi:type="dcterms:W3CDTF">2014-02-06T13:28:17Z</dcterms:created>
  <dcterms:modified xsi:type="dcterms:W3CDTF">2014-02-06T13:41:26Z</dcterms:modified>
</cp:coreProperties>
</file>