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63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2" cstate="print"/>
          <a:srcRect t="33333"/>
          <a:stretch>
            <a:fillRect/>
          </a:stretch>
        </p:blipFill>
        <p:spPr>
          <a:xfrm>
            <a:off x="0" y="0"/>
            <a:ext cx="9144000" cy="4572000"/>
          </a:xfrm>
          <a:prstGeom prst="rect">
            <a:avLst/>
          </a:prstGeom>
        </p:spPr>
      </p:pic>
      <p:sp>
        <p:nvSpPr>
          <p:cNvPr id="4" name="Date Placeholder 3"/>
          <p:cNvSpPr>
            <a:spLocks noGrp="1"/>
          </p:cNvSpPr>
          <p:nvPr>
            <p:ph type="dt" sz="half" idx="10"/>
          </p:nvPr>
        </p:nvSpPr>
        <p:spPr/>
        <p:txBody>
          <a:bodyPr/>
          <a:lstStyle/>
          <a:p>
            <a:fld id="{895855E1-833F-4BCA-9143-247977A5B29E}" type="datetimeFigureOut">
              <a:rPr lang="ar-EG" smtClean="0"/>
              <a:t>15/07/1435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B4D7B1B-4863-485D-A6EF-1CC7BA398A2F}" type="slidenum">
              <a:rPr lang="ar-EG" smtClean="0"/>
              <a:t>‹#›</a:t>
            </a:fld>
            <a:endParaRPr lang="ar-EG"/>
          </a:p>
        </p:txBody>
      </p:sp>
      <p:sp>
        <p:nvSpPr>
          <p:cNvPr id="3" name="Subtitle 2"/>
          <p:cNvSpPr>
            <a:spLocks noGrp="1"/>
          </p:cNvSpPr>
          <p:nvPr>
            <p:ph type="subTitle" idx="1"/>
          </p:nvPr>
        </p:nvSpPr>
        <p:spPr>
          <a:xfrm>
            <a:off x="1219200" y="3886200"/>
            <a:ext cx="6400800" cy="1752600"/>
          </a:xfrm>
        </p:spPr>
        <p:txBody>
          <a:bodyPr>
            <a:normAutofit/>
          </a:bodyPr>
          <a:lstStyle>
            <a:lvl1pPr marL="0" indent="0" algn="ctr">
              <a:buNone/>
              <a:defRPr sz="17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2" name="Title 1"/>
          <p:cNvSpPr>
            <a:spLocks noGrp="1"/>
          </p:cNvSpPr>
          <p:nvPr>
            <p:ph type="ctrTitle"/>
          </p:nvPr>
        </p:nvSpPr>
        <p:spPr>
          <a:xfrm>
            <a:off x="685800" y="2007888"/>
            <a:ext cx="7772400" cy="1470025"/>
          </a:xfrm>
        </p:spPr>
        <p:txBody>
          <a:bodyPr/>
          <a:lstStyle>
            <a:lvl1pPr algn="ctr">
              <a:defRPr sz="3200"/>
            </a:lvl1pPr>
          </a:lstStyle>
          <a:p>
            <a:r>
              <a:rPr lang="ar-SA" smtClean="0"/>
              <a:t>انقر لتحرير نمط العنوان الرئيسي</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895855E1-833F-4BCA-9143-247977A5B29E}" type="datetimeFigureOut">
              <a:rPr lang="ar-EG" smtClean="0"/>
              <a:t>15/07/1435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895855E1-833F-4BCA-9143-247977A5B29E}" type="datetimeFigureOut">
              <a:rPr lang="ar-EG" smtClean="0"/>
              <a:t>15/07/1435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ar-SA" smtClean="0"/>
              <a:t>انقر لتحرير نمط العنوان الرئيسي</a:t>
            </a:r>
            <a:endParaRPr lang="en-US" dirty="0"/>
          </a:p>
        </p:txBody>
      </p:sp>
      <p:sp>
        <p:nvSpPr>
          <p:cNvPr id="4" name="Date Placeholder 3"/>
          <p:cNvSpPr>
            <a:spLocks noGrp="1"/>
          </p:cNvSpPr>
          <p:nvPr>
            <p:ph type="dt" sz="half" idx="10"/>
          </p:nvPr>
        </p:nvSpPr>
        <p:spPr/>
        <p:txBody>
          <a:bodyPr/>
          <a:lstStyle/>
          <a:p>
            <a:fld id="{895855E1-833F-4BCA-9143-247977A5B29E}" type="datetimeFigureOut">
              <a:rPr lang="ar-EG" smtClean="0"/>
              <a:t>15/07/1435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B4D7B1B-4863-485D-A6EF-1CC7BA398A2F}" type="slidenum">
              <a:rPr lang="ar-EG" smtClean="0"/>
              <a:t>‹#›</a:t>
            </a:fld>
            <a:endParaRPr lang="ar-EG"/>
          </a:p>
        </p:txBody>
      </p:sp>
      <p:sp>
        <p:nvSpPr>
          <p:cNvPr id="8" name="Content Placeholder 7"/>
          <p:cNvSpPr>
            <a:spLocks noGrp="1"/>
          </p:cNvSpPr>
          <p:nvPr>
            <p:ph sz="quarter" idx="13"/>
          </p:nvPr>
        </p:nvSpPr>
        <p:spPr>
          <a:xfrm>
            <a:off x="609600" y="1600200"/>
            <a:ext cx="79248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609600" y="4962525"/>
            <a:ext cx="7885113" cy="1362075"/>
          </a:xfrm>
        </p:spPr>
        <p:txBody>
          <a:bodyPr anchor="t"/>
          <a:lstStyle>
            <a:lvl1pPr algn="l">
              <a:defRPr sz="3200" b="0" i="0" cap="all"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09600" y="3462338"/>
            <a:ext cx="7885113" cy="1500187"/>
          </a:xfrm>
        </p:spPr>
        <p:txBody>
          <a:bodyPr anchor="b">
            <a:normAutofit/>
          </a:bodyPr>
          <a:lstStyle>
            <a:lvl1pPr marL="0" indent="0">
              <a:buNone/>
              <a:defRPr sz="170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895855E1-833F-4BCA-9143-247977A5B29E}" type="datetimeFigureOut">
              <a:rPr lang="ar-EG" smtClean="0"/>
              <a:t>15/07/1435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609600" y="1600200"/>
            <a:ext cx="3733800" cy="4114800"/>
          </a:xfrm>
        </p:spPr>
        <p:txBody>
          <a:bodyPr/>
          <a:lstStyle>
            <a:lvl5pPr>
              <a:defRPr/>
            </a:lvl5pPr>
            <a:lvl6pPr>
              <a:buClr>
                <a:schemeClr val="tx2"/>
              </a:buClr>
              <a:buFont typeface="Arial" pitchFamily="34" charset="0"/>
              <a:buChar char="•"/>
              <a:defRPr/>
            </a:lvl6pPr>
            <a:lvl7pPr>
              <a:buClr>
                <a:schemeClr val="tx2"/>
              </a:buClr>
              <a:buFont typeface="Arial" pitchFamily="34" charset="0"/>
              <a:buChar char="•"/>
              <a:defRPr/>
            </a:lvl7pPr>
            <a:lvl8pPr>
              <a:buClr>
                <a:schemeClr val="tx2"/>
              </a:buClr>
              <a:buFont typeface="Arial" pitchFamily="34" charset="0"/>
              <a:buChar char="•"/>
              <a:defRPr/>
            </a:lvl8pPr>
            <a:lvl9pPr>
              <a:buClr>
                <a:schemeClr val="tx2"/>
              </a:buClr>
              <a:buFont typeface="Arial" pitchFamily="34" charset="0"/>
              <a:buChar char="•"/>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13" name="Content Placeholder 12"/>
          <p:cNvSpPr>
            <a:spLocks noGrp="1"/>
          </p:cNvSpPr>
          <p:nvPr>
            <p:ph sz="quarter" idx="14"/>
          </p:nvPr>
        </p:nvSpPr>
        <p:spPr>
          <a:xfrm>
            <a:off x="4800600" y="1600200"/>
            <a:ext cx="3733800" cy="41148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2" name="Title 1"/>
          <p:cNvSpPr>
            <a:spLocks noGrp="1"/>
          </p:cNvSpPr>
          <p:nvPr>
            <p:ph type="title"/>
          </p:nvPr>
        </p:nvSpPr>
        <p:spPr>
          <a:xfrm>
            <a:off x="609600" y="274638"/>
            <a:ext cx="7924800" cy="1143000"/>
          </a:xfrm>
        </p:spPr>
        <p:txBody>
          <a:bodyPr/>
          <a:lstStyle/>
          <a:p>
            <a:r>
              <a:rPr lang="ar-SA" smtClean="0"/>
              <a:t>انقر لتحرير نمط العنوان الرئيسي</a:t>
            </a:r>
            <a:endParaRPr lang="en-US" dirty="0"/>
          </a:p>
        </p:txBody>
      </p:sp>
      <p:sp>
        <p:nvSpPr>
          <p:cNvPr id="5" name="Date Placeholder 4"/>
          <p:cNvSpPr>
            <a:spLocks noGrp="1"/>
          </p:cNvSpPr>
          <p:nvPr>
            <p:ph type="dt" sz="half" idx="10"/>
          </p:nvPr>
        </p:nvSpPr>
        <p:spPr/>
        <p:txBody>
          <a:bodyPr/>
          <a:lstStyle/>
          <a:p>
            <a:fld id="{895855E1-833F-4BCA-9143-247977A5B29E}" type="datetimeFigureOut">
              <a:rPr lang="ar-EG" smtClean="0"/>
              <a:t>15/07/1435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13" name="Content Placeholder 12"/>
          <p:cNvSpPr>
            <a:spLocks noGrp="1"/>
          </p:cNvSpPr>
          <p:nvPr>
            <p:ph sz="quarter" idx="14"/>
          </p:nvPr>
        </p:nvSpPr>
        <p:spPr>
          <a:xfrm>
            <a:off x="4800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11" name="Content Placeholder 10"/>
          <p:cNvSpPr>
            <a:spLocks noGrp="1"/>
          </p:cNvSpPr>
          <p:nvPr>
            <p:ph sz="quarter" idx="13"/>
          </p:nvPr>
        </p:nvSpPr>
        <p:spPr>
          <a:xfrm>
            <a:off x="609600" y="2209800"/>
            <a:ext cx="3733800" cy="3505200"/>
          </a:xfrm>
        </p:spPr>
        <p:txBody>
          <a:bodyPr/>
          <a:lstStyle>
            <a:lvl6pPr>
              <a:buClr>
                <a:schemeClr val="tx2"/>
              </a:buClr>
              <a:defRPr/>
            </a:lvl6pPr>
            <a:lvl7pPr>
              <a:buClr>
                <a:schemeClr val="tx2"/>
              </a:buClr>
              <a:defRPr/>
            </a:lvl7pPr>
            <a:lvl8pPr>
              <a:buClr>
                <a:schemeClr val="tx2"/>
              </a:buClr>
              <a:defRPr/>
            </a:lvl8pPr>
            <a:lvl9pPr>
              <a:buClr>
                <a:schemeClr val="tx2"/>
              </a:buClr>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2" name="Title 1"/>
          <p:cNvSpPr>
            <a:spLocks noGrp="1"/>
          </p:cNvSpPr>
          <p:nvPr>
            <p:ph type="title"/>
          </p:nvPr>
        </p:nvSpPr>
        <p:spPr>
          <a:xfrm>
            <a:off x="609600" y="274638"/>
            <a:ext cx="7924800" cy="1143000"/>
          </a:xfrm>
        </p:spPr>
        <p:txBody>
          <a:bodyPr/>
          <a:lstStyle>
            <a:lvl1pPr>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09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800600" y="1600199"/>
            <a:ext cx="3733800" cy="574675"/>
          </a:xfrm>
        </p:spPr>
        <p:txBody>
          <a:bodyPr anchor="b">
            <a:normAutofit/>
          </a:bodyPr>
          <a:lstStyle>
            <a:lvl1pPr marL="0" indent="0">
              <a:buNone/>
              <a:defRPr sz="1700" b="0"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7" name="Date Placeholder 6"/>
          <p:cNvSpPr>
            <a:spLocks noGrp="1"/>
          </p:cNvSpPr>
          <p:nvPr>
            <p:ph type="dt" sz="half" idx="10"/>
          </p:nvPr>
        </p:nvSpPr>
        <p:spPr/>
        <p:txBody>
          <a:bodyPr/>
          <a:lstStyle/>
          <a:p>
            <a:fld id="{895855E1-833F-4BCA-9143-247977A5B29E}" type="datetimeFigureOut">
              <a:rPr lang="ar-EG" smtClean="0"/>
              <a:t>15/07/1435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924800" cy="1143000"/>
          </a:xfrm>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895855E1-833F-4BCA-9143-247977A5B29E}" type="datetimeFigureOut">
              <a:rPr lang="ar-EG" smtClean="0"/>
              <a:t>15/07/1435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5855E1-833F-4BCA-9143-247977A5B29E}" type="datetimeFigureOut">
              <a:rPr lang="ar-EG" smtClean="0"/>
              <a:t>15/07/1435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9" name="Content Placeholder 8"/>
          <p:cNvSpPr>
            <a:spLocks noGrp="1"/>
          </p:cNvSpPr>
          <p:nvPr>
            <p:ph sz="quarter" idx="13"/>
          </p:nvPr>
        </p:nvSpPr>
        <p:spPr>
          <a:xfrm>
            <a:off x="3962400" y="1447800"/>
            <a:ext cx="4648200" cy="4267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2" name="Title 1"/>
          <p:cNvSpPr>
            <a:spLocks noGrp="1"/>
          </p:cNvSpPr>
          <p:nvPr>
            <p:ph type="title"/>
          </p:nvPr>
        </p:nvSpPr>
        <p:spPr>
          <a:xfrm>
            <a:off x="612648" y="1447800"/>
            <a:ext cx="2971800" cy="1097280"/>
          </a:xfrm>
        </p:spPr>
        <p:txBody>
          <a:bodyPr anchor="b"/>
          <a:lstStyle>
            <a:lvl1pPr algn="l">
              <a:defRPr sz="1800" b="0" i="0" cap="none" baseline="0">
                <a:solidFill>
                  <a:schemeClr val="tx2"/>
                </a:solidFill>
              </a:defRPr>
            </a:lvl1pPr>
          </a:lstStyle>
          <a:p>
            <a:r>
              <a:rPr lang="ar-SA" smtClean="0"/>
              <a:t>انقر لتحرير نمط العنوان الرئيسي</a:t>
            </a:r>
            <a:endParaRPr lang="en-US" dirty="0"/>
          </a:p>
        </p:txBody>
      </p:sp>
      <p:sp>
        <p:nvSpPr>
          <p:cNvPr id="4" name="Text Placeholder 3"/>
          <p:cNvSpPr>
            <a:spLocks noGrp="1"/>
          </p:cNvSpPr>
          <p:nvPr>
            <p:ph type="body" sz="half" idx="2"/>
          </p:nvPr>
        </p:nvSpPr>
        <p:spPr>
          <a:xfrm>
            <a:off x="612648" y="2547891"/>
            <a:ext cx="2971800" cy="3167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895855E1-833F-4BCA-9143-247977A5B29E}" type="datetimeFigureOut">
              <a:rPr lang="ar-EG" smtClean="0"/>
              <a:t>15/07/1435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pic>
        <p:nvPicPr>
          <p:cNvPr id="11" name="Picture 10" descr="horizon.pn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609600" y="1447800"/>
            <a:ext cx="2971800" cy="1097280"/>
          </a:xfrm>
        </p:spPr>
        <p:txBody>
          <a:bodyPr anchor="b"/>
          <a:lstStyle>
            <a:lvl1pPr algn="l">
              <a:defRPr sz="1800" b="0" i="0" cap="none" baseline="0">
                <a:solidFill>
                  <a:schemeClr val="tx2"/>
                </a:solidFill>
              </a:defRPr>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4657344" y="1447800"/>
            <a:ext cx="3419856" cy="3474720"/>
          </a:xfrm>
          <a:custGeom>
            <a:avLst/>
            <a:gdLst>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74450 w 3419856"/>
              <a:gd name="connsiteY9" fmla="*/ 3429000 h 3429000"/>
              <a:gd name="connsiteX10" fmla="*/ 21806 w 3419856"/>
              <a:gd name="connsiteY10" fmla="*/ 3407194 h 3429000"/>
              <a:gd name="connsiteX11" fmla="*/ 0 w 3419856"/>
              <a:gd name="connsiteY11" fmla="*/ 3354550 h 3429000"/>
              <a:gd name="connsiteX12" fmla="*/ 0 w 3419856"/>
              <a:gd name="connsiteY12" fmla="*/ 74450 h 3429000"/>
              <a:gd name="connsiteX0" fmla="*/ 0 w 3419856"/>
              <a:gd name="connsiteY0" fmla="*/ 74450 h 3429000"/>
              <a:gd name="connsiteX1" fmla="*/ 21806 w 3419856"/>
              <a:gd name="connsiteY1" fmla="*/ 21806 h 3429000"/>
              <a:gd name="connsiteX2" fmla="*/ 74450 w 3419856"/>
              <a:gd name="connsiteY2" fmla="*/ 0 h 3429000"/>
              <a:gd name="connsiteX3" fmla="*/ 3345406 w 3419856"/>
              <a:gd name="connsiteY3" fmla="*/ 0 h 3429000"/>
              <a:gd name="connsiteX4" fmla="*/ 3398050 w 3419856"/>
              <a:gd name="connsiteY4" fmla="*/ 21806 h 3429000"/>
              <a:gd name="connsiteX5" fmla="*/ 3419856 w 3419856"/>
              <a:gd name="connsiteY5" fmla="*/ 74450 h 3429000"/>
              <a:gd name="connsiteX6" fmla="*/ 3419856 w 3419856"/>
              <a:gd name="connsiteY6" fmla="*/ 3354550 h 3429000"/>
              <a:gd name="connsiteX7" fmla="*/ 3398050 w 3419856"/>
              <a:gd name="connsiteY7" fmla="*/ 3407194 h 3429000"/>
              <a:gd name="connsiteX8" fmla="*/ 3345406 w 3419856"/>
              <a:gd name="connsiteY8" fmla="*/ 3429000 h 3429000"/>
              <a:gd name="connsiteX9" fmla="*/ 21806 w 3419856"/>
              <a:gd name="connsiteY9" fmla="*/ 3407194 h 3429000"/>
              <a:gd name="connsiteX10" fmla="*/ 0 w 3419856"/>
              <a:gd name="connsiteY10" fmla="*/ 3354550 h 3429000"/>
              <a:gd name="connsiteX11" fmla="*/ 0 w 3419856"/>
              <a:gd name="connsiteY11" fmla="*/ 74450 h 3429000"/>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4392"/>
              <a:gd name="connsiteY0" fmla="*/ 74450 h 3415968"/>
              <a:gd name="connsiteX1" fmla="*/ 21806 w 3964392"/>
              <a:gd name="connsiteY1" fmla="*/ 21806 h 3415968"/>
              <a:gd name="connsiteX2" fmla="*/ 74450 w 3964392"/>
              <a:gd name="connsiteY2" fmla="*/ 0 h 3415968"/>
              <a:gd name="connsiteX3" fmla="*/ 3345406 w 3964392"/>
              <a:gd name="connsiteY3" fmla="*/ 0 h 3415968"/>
              <a:gd name="connsiteX4" fmla="*/ 3398050 w 3964392"/>
              <a:gd name="connsiteY4" fmla="*/ 21806 h 3415968"/>
              <a:gd name="connsiteX5" fmla="*/ 3419856 w 3964392"/>
              <a:gd name="connsiteY5" fmla="*/ 74450 h 3415968"/>
              <a:gd name="connsiteX6" fmla="*/ 3419856 w 3964392"/>
              <a:gd name="connsiteY6" fmla="*/ 3354550 h 3415968"/>
              <a:gd name="connsiteX7" fmla="*/ 3398050 w 3964392"/>
              <a:gd name="connsiteY7" fmla="*/ 3407194 h 3415968"/>
              <a:gd name="connsiteX8" fmla="*/ 21806 w 3964392"/>
              <a:gd name="connsiteY8" fmla="*/ 3407194 h 3415968"/>
              <a:gd name="connsiteX9" fmla="*/ 0 w 3964392"/>
              <a:gd name="connsiteY9" fmla="*/ 3354550 h 3415968"/>
              <a:gd name="connsiteX10" fmla="*/ 0 w 3964392"/>
              <a:gd name="connsiteY10" fmla="*/ 74450 h 3415968"/>
              <a:gd name="connsiteX0" fmla="*/ 0 w 3968026"/>
              <a:gd name="connsiteY0" fmla="*/ 74450 h 3910007"/>
              <a:gd name="connsiteX1" fmla="*/ 21806 w 3968026"/>
              <a:gd name="connsiteY1" fmla="*/ 21806 h 3910007"/>
              <a:gd name="connsiteX2" fmla="*/ 74450 w 3968026"/>
              <a:gd name="connsiteY2" fmla="*/ 0 h 3910007"/>
              <a:gd name="connsiteX3" fmla="*/ 3345406 w 3968026"/>
              <a:gd name="connsiteY3" fmla="*/ 0 h 3910007"/>
              <a:gd name="connsiteX4" fmla="*/ 3398050 w 3968026"/>
              <a:gd name="connsiteY4" fmla="*/ 21806 h 3910007"/>
              <a:gd name="connsiteX5" fmla="*/ 3419856 w 3968026"/>
              <a:gd name="connsiteY5" fmla="*/ 74450 h 3910007"/>
              <a:gd name="connsiteX6" fmla="*/ 3419856 w 3968026"/>
              <a:gd name="connsiteY6" fmla="*/ 3354550 h 3910007"/>
              <a:gd name="connsiteX7" fmla="*/ 3398050 w 3968026"/>
              <a:gd name="connsiteY7" fmla="*/ 3407194 h 3910007"/>
              <a:gd name="connsiteX8" fmla="*/ 0 w 3968026"/>
              <a:gd name="connsiteY8" fmla="*/ 3354550 h 3910007"/>
              <a:gd name="connsiteX9" fmla="*/ 0 w 3968026"/>
              <a:gd name="connsiteY9" fmla="*/ 74450 h 3910007"/>
              <a:gd name="connsiteX0" fmla="*/ 0 w 3419856"/>
              <a:gd name="connsiteY0" fmla="*/ 74450 h 3901233"/>
              <a:gd name="connsiteX1" fmla="*/ 21806 w 3419856"/>
              <a:gd name="connsiteY1" fmla="*/ 21806 h 3901233"/>
              <a:gd name="connsiteX2" fmla="*/ 74450 w 3419856"/>
              <a:gd name="connsiteY2" fmla="*/ 0 h 3901233"/>
              <a:gd name="connsiteX3" fmla="*/ 3345406 w 3419856"/>
              <a:gd name="connsiteY3" fmla="*/ 0 h 3901233"/>
              <a:gd name="connsiteX4" fmla="*/ 3398050 w 3419856"/>
              <a:gd name="connsiteY4" fmla="*/ 21806 h 3901233"/>
              <a:gd name="connsiteX5" fmla="*/ 3419856 w 3419856"/>
              <a:gd name="connsiteY5" fmla="*/ 74450 h 3901233"/>
              <a:gd name="connsiteX6" fmla="*/ 3419856 w 3419856"/>
              <a:gd name="connsiteY6" fmla="*/ 3354550 h 3901233"/>
              <a:gd name="connsiteX7" fmla="*/ 0 w 3419856"/>
              <a:gd name="connsiteY7" fmla="*/ 3354550 h 3901233"/>
              <a:gd name="connsiteX8" fmla="*/ 0 w 3419856"/>
              <a:gd name="connsiteY8" fmla="*/ 74450 h 3901233"/>
              <a:gd name="connsiteX0" fmla="*/ 0 w 3419856"/>
              <a:gd name="connsiteY0" fmla="*/ 74450 h 3354550"/>
              <a:gd name="connsiteX1" fmla="*/ 21806 w 3419856"/>
              <a:gd name="connsiteY1" fmla="*/ 21806 h 3354550"/>
              <a:gd name="connsiteX2" fmla="*/ 74450 w 3419856"/>
              <a:gd name="connsiteY2" fmla="*/ 0 h 3354550"/>
              <a:gd name="connsiteX3" fmla="*/ 3345406 w 3419856"/>
              <a:gd name="connsiteY3" fmla="*/ 0 h 3354550"/>
              <a:gd name="connsiteX4" fmla="*/ 3398050 w 3419856"/>
              <a:gd name="connsiteY4" fmla="*/ 21806 h 3354550"/>
              <a:gd name="connsiteX5" fmla="*/ 3419856 w 3419856"/>
              <a:gd name="connsiteY5" fmla="*/ 74450 h 3354550"/>
              <a:gd name="connsiteX6" fmla="*/ 3419856 w 3419856"/>
              <a:gd name="connsiteY6" fmla="*/ 3354550 h 3354550"/>
              <a:gd name="connsiteX7" fmla="*/ 0 w 3419856"/>
              <a:gd name="connsiteY7" fmla="*/ 3354550 h 3354550"/>
              <a:gd name="connsiteX8" fmla="*/ 0 w 3419856"/>
              <a:gd name="connsiteY8" fmla="*/ 74450 h 33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9856" h="3354550">
                <a:moveTo>
                  <a:pt x="0" y="74450"/>
                </a:moveTo>
                <a:cubicBezTo>
                  <a:pt x="0" y="54705"/>
                  <a:pt x="7844" y="35768"/>
                  <a:pt x="21806" y="21806"/>
                </a:cubicBezTo>
                <a:cubicBezTo>
                  <a:pt x="35768" y="7844"/>
                  <a:pt x="54705" y="0"/>
                  <a:pt x="74450" y="0"/>
                </a:cubicBezTo>
                <a:lnTo>
                  <a:pt x="3345406" y="0"/>
                </a:lnTo>
                <a:cubicBezTo>
                  <a:pt x="3365151" y="0"/>
                  <a:pt x="3384088" y="7844"/>
                  <a:pt x="3398050" y="21806"/>
                </a:cubicBezTo>
                <a:cubicBezTo>
                  <a:pt x="3412012" y="35768"/>
                  <a:pt x="3419856" y="54705"/>
                  <a:pt x="3419856" y="74450"/>
                </a:cubicBezTo>
                <a:lnTo>
                  <a:pt x="3419856" y="3354550"/>
                </a:lnTo>
                <a:lnTo>
                  <a:pt x="0" y="3354550"/>
                </a:lnTo>
                <a:lnTo>
                  <a:pt x="0" y="74450"/>
                </a:lnTo>
                <a:close/>
              </a:path>
            </a:pathLst>
          </a:custGeom>
        </p:spPr>
        <p:txBody>
          <a:bodyPr>
            <a:normAutofit/>
          </a:bodyPr>
          <a:lstStyle>
            <a:lvl1pPr marL="0" indent="0" algn="ctr">
              <a:buNone/>
              <a:defRPr sz="2000" baseline="0">
                <a:solidFill>
                  <a:schemeClr val="tx1">
                    <a:lumMod val="6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609600" y="2547890"/>
            <a:ext cx="2971800" cy="2405109"/>
          </a:xfrm>
        </p:spPr>
        <p:txBody>
          <a:bodyPr tIns="9144">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895855E1-833F-4BCA-9143-247977A5B29E}" type="datetimeFigureOut">
              <a:rPr lang="ar-EG" smtClean="0"/>
              <a:t>15/07/1435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B4D7B1B-4863-485D-A6EF-1CC7BA398A2F}" type="slidenum">
              <a:rPr lang="ar-EG" smtClean="0"/>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horizon.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609600" y="274638"/>
            <a:ext cx="7924800" cy="1143000"/>
          </a:xfrm>
          <a:prstGeom prst="rect">
            <a:avLst/>
          </a:prstGeom>
        </p:spPr>
        <p:txBody>
          <a:bodyPr vert="horz" lIns="91440" tIns="45720" rIns="91440" bIns="45720" rtlCol="0" anchor="b" anchorCtr="0">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09600" y="1600200"/>
            <a:ext cx="79248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4" name="Date Placeholder 3"/>
          <p:cNvSpPr>
            <a:spLocks noGrp="1"/>
          </p:cNvSpPr>
          <p:nvPr>
            <p:ph type="dt" sz="half" idx="2"/>
          </p:nvPr>
        </p:nvSpPr>
        <p:spPr>
          <a:xfrm>
            <a:off x="5715000" y="6356350"/>
            <a:ext cx="1524000" cy="365125"/>
          </a:xfrm>
          <a:prstGeom prst="rect">
            <a:avLst/>
          </a:prstGeom>
        </p:spPr>
        <p:txBody>
          <a:bodyPr vert="horz" lIns="91440" tIns="45720" rIns="91440" bIns="45720" rtlCol="0" anchor="ctr"/>
          <a:lstStyle>
            <a:lvl1pPr algn="r">
              <a:defRPr sz="1000" strike="noStrike" spc="60" baseline="0">
                <a:solidFill>
                  <a:schemeClr val="tx1"/>
                </a:solidFill>
              </a:defRPr>
            </a:lvl1pPr>
          </a:lstStyle>
          <a:p>
            <a:fld id="{895855E1-833F-4BCA-9143-247977A5B29E}" type="datetimeFigureOut">
              <a:rPr lang="ar-EG" smtClean="0"/>
              <a:t>15/07/1435</a:t>
            </a:fld>
            <a:endParaRPr lang="ar-EG"/>
          </a:p>
        </p:txBody>
      </p:sp>
      <p:sp>
        <p:nvSpPr>
          <p:cNvPr id="5" name="Footer Placeholder 4"/>
          <p:cNvSpPr>
            <a:spLocks noGrp="1"/>
          </p:cNvSpPr>
          <p:nvPr>
            <p:ph type="ftr" sz="quarter" idx="3"/>
          </p:nvPr>
        </p:nvSpPr>
        <p:spPr>
          <a:xfrm>
            <a:off x="609600" y="6356350"/>
            <a:ext cx="2895600" cy="365125"/>
          </a:xfrm>
          <a:prstGeom prst="rect">
            <a:avLst/>
          </a:prstGeom>
        </p:spPr>
        <p:txBody>
          <a:bodyPr vert="horz" lIns="91440" tIns="45720" rIns="91440" bIns="45720" rtlCol="0" anchor="ctr"/>
          <a:lstStyle>
            <a:lvl1pPr algn="l">
              <a:defRPr sz="1000" cap="all" spc="60" baseline="0">
                <a:solidFill>
                  <a:schemeClr val="tx1"/>
                </a:solidFill>
              </a:defRPr>
            </a:lvl1pPr>
          </a:lstStyle>
          <a:p>
            <a:endParaRPr lang="ar-EG"/>
          </a:p>
        </p:txBody>
      </p:sp>
      <p:sp>
        <p:nvSpPr>
          <p:cNvPr id="6" name="Slide Number Placeholder 5"/>
          <p:cNvSpPr>
            <a:spLocks noGrp="1"/>
          </p:cNvSpPr>
          <p:nvPr>
            <p:ph type="sldNum" sz="quarter" idx="4"/>
          </p:nvPr>
        </p:nvSpPr>
        <p:spPr>
          <a:xfrm>
            <a:off x="7543800" y="6356350"/>
            <a:ext cx="990600" cy="365125"/>
          </a:xfrm>
          <a:prstGeom prst="rect">
            <a:avLst/>
          </a:prstGeom>
        </p:spPr>
        <p:txBody>
          <a:bodyPr vert="horz" lIns="91440" tIns="45720" rIns="91440" bIns="45720" rtlCol="0" anchor="ctr"/>
          <a:lstStyle>
            <a:lvl1pPr algn="r">
              <a:defRPr sz="1100" baseline="0">
                <a:solidFill>
                  <a:schemeClr val="tx1"/>
                </a:solidFill>
              </a:defRPr>
            </a:lvl1pPr>
          </a:lstStyle>
          <a:p>
            <a:fld id="{1B4D7B1B-4863-485D-A6EF-1CC7BA398A2F}" type="slidenum">
              <a:rPr lang="ar-EG" smtClean="0"/>
              <a:t>‹#›</a:t>
            </a:fld>
            <a:endParaRPr lang="ar-EG"/>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1" eaLnBrk="1" latinLnBrk="0" hangingPunct="1">
        <a:spcBef>
          <a:spcPct val="0"/>
        </a:spcBef>
        <a:buNone/>
        <a:defRPr sz="3000" kern="1200" cap="all" spc="50" baseline="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r" defTabSz="914400" rtl="1"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فرعي 2"/>
          <p:cNvSpPr>
            <a:spLocks noGrp="1"/>
          </p:cNvSpPr>
          <p:nvPr>
            <p:ph type="subTitle" idx="1"/>
          </p:nvPr>
        </p:nvSpPr>
        <p:spPr>
          <a:xfrm>
            <a:off x="1454912" y="4509120"/>
            <a:ext cx="6400800" cy="1752600"/>
          </a:xfrm>
        </p:spPr>
        <p:txBody>
          <a:bodyPr>
            <a:noAutofit/>
          </a:bodyPr>
          <a:lstStyle/>
          <a:p>
            <a:r>
              <a:rPr lang="ar-EG" sz="2400" b="1" dirty="0"/>
              <a:t>الطالب </a:t>
            </a:r>
            <a:r>
              <a:rPr lang="en-US" sz="2400" b="1" dirty="0"/>
              <a:t>/ </a:t>
            </a:r>
            <a:r>
              <a:rPr lang="ar-EG" sz="2400" b="1" dirty="0"/>
              <a:t> محمــد بديــــر داوود </a:t>
            </a:r>
            <a:r>
              <a:rPr lang="ar-EG" sz="2400" b="1" dirty="0" err="1"/>
              <a:t>دويدار</a:t>
            </a:r>
            <a:endParaRPr lang="en-US" sz="2400" b="1" dirty="0"/>
          </a:p>
          <a:p>
            <a:r>
              <a:rPr lang="ar-EG" sz="2400" b="1" dirty="0"/>
              <a:t> </a:t>
            </a:r>
            <a:r>
              <a:rPr lang="ar-EG" sz="2400" b="1" dirty="0" err="1" smtClean="0"/>
              <a:t>سكشن</a:t>
            </a:r>
            <a:r>
              <a:rPr lang="ar-EG" sz="2400" b="1" dirty="0" smtClean="0"/>
              <a:t> </a:t>
            </a:r>
            <a:r>
              <a:rPr lang="en-US" sz="2400" b="1" dirty="0"/>
              <a:t>/ </a:t>
            </a:r>
            <a:r>
              <a:rPr lang="ar-EG" sz="2400" b="1" dirty="0"/>
              <a:t> 5</a:t>
            </a:r>
            <a:endParaRPr lang="en-US" sz="2400" b="1" dirty="0"/>
          </a:p>
          <a:p>
            <a:r>
              <a:rPr lang="ar-EG" sz="2400" b="1" dirty="0"/>
              <a:t> </a:t>
            </a:r>
            <a:r>
              <a:rPr lang="ar-EG" sz="2400" b="1" dirty="0" smtClean="0"/>
              <a:t>معهد </a:t>
            </a:r>
            <a:r>
              <a:rPr lang="ar-EG" sz="2400" b="1" dirty="0"/>
              <a:t>الدلتا </a:t>
            </a:r>
            <a:r>
              <a:rPr lang="ar-EG" sz="2400" b="1" dirty="0" err="1"/>
              <a:t>العالى</a:t>
            </a:r>
            <a:r>
              <a:rPr lang="ar-EG" sz="2400" b="1" dirty="0"/>
              <a:t> </a:t>
            </a:r>
            <a:r>
              <a:rPr lang="ar-EG" sz="2400" b="1" dirty="0" err="1"/>
              <a:t>للهندسه</a:t>
            </a:r>
            <a:r>
              <a:rPr lang="ar-EG" sz="2400" b="1" dirty="0"/>
              <a:t> والتكنولوجيـــا</a:t>
            </a:r>
            <a:endParaRPr lang="en-US" sz="2400" b="1" dirty="0"/>
          </a:p>
          <a:p>
            <a:endParaRPr lang="ar-EG" sz="2400" b="1" dirty="0"/>
          </a:p>
        </p:txBody>
      </p:sp>
      <p:sp>
        <p:nvSpPr>
          <p:cNvPr id="2" name="عنوان 1"/>
          <p:cNvSpPr>
            <a:spLocks noGrp="1"/>
          </p:cNvSpPr>
          <p:nvPr>
            <p:ph type="ctrTitle"/>
          </p:nvPr>
        </p:nvSpPr>
        <p:spPr>
          <a:xfrm>
            <a:off x="899592" y="908720"/>
            <a:ext cx="7772400" cy="1470025"/>
          </a:xfrm>
        </p:spPr>
        <p:txBody>
          <a:bodyPr/>
          <a:lstStyle/>
          <a:p>
            <a:r>
              <a:rPr lang="ar-EG" b="1" dirty="0"/>
              <a:t>بحث خاص عن الفنان </a:t>
            </a:r>
            <a:r>
              <a:rPr lang="ar-EG" b="1" dirty="0" smtClean="0"/>
              <a:t>التشكيلي </a:t>
            </a:r>
            <a:r>
              <a:rPr lang="en-US" dirty="0"/>
              <a:t/>
            </a:r>
            <a:br>
              <a:rPr lang="en-US" dirty="0"/>
            </a:br>
            <a:r>
              <a:rPr lang="ar-EG" b="1" dirty="0"/>
              <a:t> </a:t>
            </a:r>
            <a:r>
              <a:rPr lang="en-US" dirty="0"/>
              <a:t/>
            </a:r>
            <a:br>
              <a:rPr lang="en-US" dirty="0"/>
            </a:br>
            <a:r>
              <a:rPr lang="ar-SA" dirty="0"/>
              <a:t>محمود سعــــيد</a:t>
            </a:r>
            <a:r>
              <a:rPr lang="en-US" dirty="0"/>
              <a:t/>
            </a:r>
            <a:br>
              <a:rPr lang="en-US" dirty="0"/>
            </a:br>
            <a:endParaRPr lang="ar-EG" dirty="0"/>
          </a:p>
        </p:txBody>
      </p:sp>
      <p:pic>
        <p:nvPicPr>
          <p:cNvPr id="1026" name="Picture 2" descr="L_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1988838"/>
            <a:ext cx="1606784" cy="221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4615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395536" y="188640"/>
            <a:ext cx="8280920" cy="6555641"/>
          </a:xfrm>
          <a:prstGeom prst="rect">
            <a:avLst/>
          </a:prstGeom>
        </p:spPr>
        <p:txBody>
          <a:bodyPr wrap="square">
            <a:spAutoFit/>
          </a:bodyPr>
          <a:lstStyle/>
          <a:p>
            <a:pPr rtl="0"/>
            <a:r>
              <a:rPr lang="ar-EG" sz="2800" b="1" u="sng" dirty="0" smtClean="0"/>
              <a:t>المعارض الجماعية الدولية</a:t>
            </a:r>
            <a:endParaRPr lang="en-US" sz="2800" b="1" dirty="0" smtClean="0"/>
          </a:p>
          <a:p>
            <a:pPr rtl="0"/>
            <a:r>
              <a:rPr lang="ar-EG" sz="2800" b="1" dirty="0" smtClean="0"/>
              <a:t> </a:t>
            </a:r>
            <a:endParaRPr lang="en-US" sz="2800" b="1" dirty="0" smtClean="0"/>
          </a:p>
          <a:p>
            <a:pPr rtl="0"/>
            <a:r>
              <a:rPr lang="en-US" sz="2800" b="1" dirty="0" smtClean="0"/>
              <a:t>- </a:t>
            </a:r>
            <a:r>
              <a:rPr lang="ar-EG" sz="2800" b="1" dirty="0" smtClean="0"/>
              <a:t>مثل مصر </a:t>
            </a:r>
            <a:r>
              <a:rPr lang="ar-EG" sz="2800" b="1" dirty="0" err="1" smtClean="0"/>
              <a:t>فى</a:t>
            </a:r>
            <a:r>
              <a:rPr lang="ar-EG" sz="2800" b="1" dirty="0" smtClean="0"/>
              <a:t> </a:t>
            </a:r>
            <a:r>
              <a:rPr lang="ar-EG" sz="2800" b="1" dirty="0" err="1" smtClean="0"/>
              <a:t>بينالى</a:t>
            </a:r>
            <a:r>
              <a:rPr lang="ar-EG" sz="2800" b="1" dirty="0" smtClean="0"/>
              <a:t> فينيسيا </a:t>
            </a:r>
            <a:r>
              <a:rPr lang="ar-EG" sz="2800" b="1" dirty="0" err="1" smtClean="0"/>
              <a:t>الدولى</a:t>
            </a:r>
            <a:r>
              <a:rPr lang="ar-EG" sz="2800" b="1" dirty="0" smtClean="0"/>
              <a:t> </a:t>
            </a:r>
            <a:r>
              <a:rPr lang="ar-EG" sz="2800" b="1" dirty="0" err="1" smtClean="0"/>
              <a:t>فى</a:t>
            </a:r>
            <a:r>
              <a:rPr lang="ar-EG" sz="2800" b="1" dirty="0" smtClean="0"/>
              <a:t> دوراته 1938، 1950، 1952</a:t>
            </a:r>
            <a:endParaRPr lang="en-US" sz="2800" b="1" dirty="0" smtClean="0"/>
          </a:p>
          <a:p>
            <a:pPr rtl="0"/>
            <a:r>
              <a:rPr lang="en-US" sz="2800" b="1" dirty="0" smtClean="0"/>
              <a:t>- </a:t>
            </a:r>
            <a:r>
              <a:rPr lang="ar-EG" sz="2800" b="1" dirty="0" smtClean="0"/>
              <a:t>مثل مصر </a:t>
            </a:r>
            <a:r>
              <a:rPr lang="ar-EG" sz="2800" b="1" dirty="0" err="1" smtClean="0"/>
              <a:t>فى</a:t>
            </a:r>
            <a:r>
              <a:rPr lang="ar-EG" sz="2800" b="1" dirty="0" smtClean="0"/>
              <a:t> الجناح </a:t>
            </a:r>
            <a:r>
              <a:rPr lang="ar-EG" sz="2800" b="1" dirty="0" err="1" smtClean="0"/>
              <a:t>المصرى</a:t>
            </a:r>
            <a:r>
              <a:rPr lang="ar-EG" sz="2800" b="1" dirty="0" smtClean="0"/>
              <a:t> بمعرض باريس </a:t>
            </a:r>
            <a:r>
              <a:rPr lang="ar-EG" sz="2800" b="1" dirty="0" err="1" smtClean="0"/>
              <a:t>الدولى</a:t>
            </a:r>
            <a:r>
              <a:rPr lang="ar-EG" sz="2800" b="1" dirty="0" smtClean="0"/>
              <a:t> 1937</a:t>
            </a:r>
            <a:endParaRPr lang="en-US" sz="2800" b="1" dirty="0" smtClean="0"/>
          </a:p>
          <a:p>
            <a:pPr rtl="0"/>
            <a:r>
              <a:rPr lang="en-US" sz="2800" b="1" dirty="0" smtClean="0"/>
              <a:t>- </a:t>
            </a:r>
            <a:r>
              <a:rPr lang="ar-EG" sz="2800" b="1" dirty="0" smtClean="0"/>
              <a:t>معرض اليونسكو للفنانين العرب </a:t>
            </a:r>
            <a:r>
              <a:rPr lang="ar-EG" sz="2800" b="1" dirty="0" err="1" smtClean="0"/>
              <a:t>فى</a:t>
            </a:r>
            <a:r>
              <a:rPr lang="ar-EG" sz="2800" b="1" dirty="0" smtClean="0"/>
              <a:t> بيروت 1953</a:t>
            </a:r>
            <a:endParaRPr lang="en-US" sz="2800" b="1" dirty="0" smtClean="0"/>
          </a:p>
          <a:p>
            <a:pPr rtl="0"/>
            <a:r>
              <a:rPr lang="en-US" sz="2800" b="1" dirty="0" smtClean="0"/>
              <a:t>- </a:t>
            </a:r>
            <a:r>
              <a:rPr lang="ar-EG" sz="2800" b="1" dirty="0" smtClean="0"/>
              <a:t>معرض الفن </a:t>
            </a:r>
            <a:r>
              <a:rPr lang="ar-EG" sz="2800" b="1" dirty="0" err="1" smtClean="0"/>
              <a:t>المصرى</a:t>
            </a:r>
            <a:r>
              <a:rPr lang="ar-EG" sz="2800" b="1" dirty="0" smtClean="0"/>
              <a:t> بالخرطوم 1953</a:t>
            </a:r>
            <a:endParaRPr lang="en-US" sz="2800" b="1" dirty="0" smtClean="0"/>
          </a:p>
          <a:p>
            <a:pPr rtl="0"/>
            <a:r>
              <a:rPr lang="en-US" sz="2800" b="1" dirty="0" smtClean="0"/>
              <a:t>- </a:t>
            </a:r>
            <a:r>
              <a:rPr lang="ar-EG" sz="2800" b="1" dirty="0" smtClean="0"/>
              <a:t>المعرض </a:t>
            </a:r>
            <a:r>
              <a:rPr lang="ar-EG" sz="2800" b="1" dirty="0" err="1" smtClean="0"/>
              <a:t>المصرى</a:t>
            </a:r>
            <a:r>
              <a:rPr lang="ar-EG" sz="2800" b="1" dirty="0" smtClean="0"/>
              <a:t> موسكو - 1958</a:t>
            </a:r>
            <a:endParaRPr lang="en-US" sz="2800" b="1" dirty="0" smtClean="0"/>
          </a:p>
          <a:p>
            <a:pPr rtl="0"/>
            <a:r>
              <a:rPr lang="ar-EG" sz="2800" b="1" dirty="0" smtClean="0"/>
              <a:t> </a:t>
            </a:r>
            <a:endParaRPr lang="en-US" sz="2800" b="1" dirty="0" smtClean="0"/>
          </a:p>
          <a:p>
            <a:pPr rtl="0"/>
            <a:r>
              <a:rPr lang="ar-EG" sz="2800" b="1" u="sng" dirty="0" smtClean="0"/>
              <a:t>الزيارات الفنية</a:t>
            </a:r>
            <a:endParaRPr lang="en-US" sz="2800" b="1" dirty="0" smtClean="0"/>
          </a:p>
          <a:p>
            <a:pPr rtl="0"/>
            <a:r>
              <a:rPr lang="ar-EG" sz="2800" b="1" dirty="0" smtClean="0"/>
              <a:t> </a:t>
            </a:r>
            <a:endParaRPr lang="en-US" sz="2800" b="1" dirty="0" smtClean="0"/>
          </a:p>
          <a:p>
            <a:pPr rtl="0"/>
            <a:r>
              <a:rPr lang="en-US" sz="2800" b="1" dirty="0" smtClean="0"/>
              <a:t>- </a:t>
            </a:r>
            <a:r>
              <a:rPr lang="ar-EG" sz="2800" b="1" dirty="0" smtClean="0"/>
              <a:t>سافر إلى باريس والتحق بالقسم الحر بأكاديمية الجراند </a:t>
            </a:r>
            <a:r>
              <a:rPr lang="ar-EG" sz="2800" b="1" dirty="0" err="1" smtClean="0"/>
              <a:t>شومير</a:t>
            </a:r>
            <a:r>
              <a:rPr lang="ar-EG" sz="2800" b="1" dirty="0" smtClean="0"/>
              <a:t> لمدة عام - 1920</a:t>
            </a:r>
            <a:endParaRPr lang="en-US" sz="2800" b="1" dirty="0" smtClean="0"/>
          </a:p>
          <a:p>
            <a:pPr rtl="0"/>
            <a:r>
              <a:rPr lang="en-US" sz="2800" b="1" dirty="0" smtClean="0"/>
              <a:t>- </a:t>
            </a:r>
            <a:r>
              <a:rPr lang="ar-EG" sz="2800" b="1" dirty="0" smtClean="0"/>
              <a:t>تجول </a:t>
            </a:r>
            <a:r>
              <a:rPr lang="ar-EG" sz="2800" b="1" dirty="0" err="1" smtClean="0"/>
              <a:t>فى</a:t>
            </a:r>
            <a:r>
              <a:rPr lang="ar-EG" sz="2800" b="1" dirty="0" smtClean="0"/>
              <a:t> معظم متاحف أوروبا - منذ عام 1919 وحتى وفاته عام 1964</a:t>
            </a:r>
            <a:endParaRPr lang="en-US" sz="2800" b="1" dirty="0"/>
          </a:p>
        </p:txBody>
      </p:sp>
    </p:spTree>
    <p:extLst>
      <p:ext uri="{BB962C8B-B14F-4D97-AF65-F5344CB8AC3E}">
        <p14:creationId xmlns:p14="http://schemas.microsoft.com/office/powerpoint/2010/main" val="2424102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611560" y="0"/>
            <a:ext cx="7924800" cy="4114800"/>
          </a:xfrm>
        </p:spPr>
        <p:txBody>
          <a:bodyPr>
            <a:noAutofit/>
          </a:bodyPr>
          <a:lstStyle/>
          <a:p>
            <a:pPr rtl="0"/>
            <a:endParaRPr lang="en-US" sz="2000" b="1" dirty="0"/>
          </a:p>
          <a:p>
            <a:pPr rtl="0"/>
            <a:r>
              <a:rPr lang="en-US" sz="2000" b="1" dirty="0"/>
              <a:t>- </a:t>
            </a:r>
            <a:r>
              <a:rPr lang="ar-EG" sz="2000" b="1" dirty="0"/>
              <a:t>التحق بأكاديمية جوليان حتى 1921- على نفقته الخاصة</a:t>
            </a:r>
            <a:endParaRPr lang="en-US" sz="2000" b="1" dirty="0"/>
          </a:p>
          <a:p>
            <a:pPr rtl="0"/>
            <a:r>
              <a:rPr lang="ar-EG" sz="2000" b="1" u="sng" dirty="0" smtClean="0"/>
              <a:t>المؤلفات </a:t>
            </a:r>
            <a:r>
              <a:rPr lang="ar-EG" sz="2000" b="1" u="sng" dirty="0"/>
              <a:t>و الأنشطة الثقافية</a:t>
            </a:r>
            <a:endParaRPr lang="en-US" sz="2000" b="1" dirty="0"/>
          </a:p>
          <a:p>
            <a:pPr rtl="0"/>
            <a:r>
              <a:rPr lang="en-US" sz="2000" b="1" dirty="0" smtClean="0"/>
              <a:t>- </a:t>
            </a:r>
            <a:r>
              <a:rPr lang="ar-EG" sz="2000" b="1" dirty="0"/>
              <a:t>صدر حديثاً عن قسم النشر </a:t>
            </a:r>
            <a:r>
              <a:rPr lang="ar-EG" sz="2000" b="1" dirty="0" err="1"/>
              <a:t>فى</a:t>
            </a:r>
            <a:r>
              <a:rPr lang="ar-EG" sz="2000" b="1" dirty="0"/>
              <a:t> الجامعة الأمريكية </a:t>
            </a:r>
            <a:r>
              <a:rPr lang="ar-EG" sz="2000" b="1" dirty="0" err="1"/>
              <a:t>فى</a:t>
            </a:r>
            <a:r>
              <a:rPr lang="ar-EG" sz="2000" b="1" dirty="0"/>
              <a:t> القاهرة كتاباً تحت عنوان `الفن </a:t>
            </a:r>
            <a:r>
              <a:rPr lang="ar-EG" sz="2000" b="1" dirty="0" err="1"/>
              <a:t>المصرى</a:t>
            </a:r>
            <a:r>
              <a:rPr lang="ar-EG" sz="2000" b="1" dirty="0"/>
              <a:t> </a:t>
            </a:r>
            <a:r>
              <a:rPr lang="ar-EG" sz="2000" b="1" dirty="0" err="1"/>
              <a:t>فى</a:t>
            </a:r>
            <a:r>
              <a:rPr lang="ar-EG" sz="2000" b="1" dirty="0"/>
              <a:t> القرن العشرين` الكتاب باللغة الإنجليزية وكتبت له المقدمة الدكتورة منى أباظة، ويسلط الكتاب الضوء على أعمال عدد من المبدعين المصريين ورموزه منهم وأهمهم الفنان الراحل الرائد/محمود سعيد</a:t>
            </a:r>
            <a:endParaRPr lang="en-US" sz="2000" b="1" dirty="0"/>
          </a:p>
          <a:p>
            <a:pPr rtl="0"/>
            <a:r>
              <a:rPr lang="ar-EG" sz="2000" b="1" u="sng" dirty="0" smtClean="0"/>
              <a:t>الجوائز </a:t>
            </a:r>
            <a:r>
              <a:rPr lang="ar-EG" sz="2000" b="1" u="sng" dirty="0"/>
              <a:t>المحلية</a:t>
            </a:r>
            <a:endParaRPr lang="en-US" sz="2000" b="1" dirty="0"/>
          </a:p>
          <a:p>
            <a:pPr rtl="0"/>
            <a:r>
              <a:rPr lang="en-US" sz="2000" b="1" dirty="0" smtClean="0"/>
              <a:t>- </a:t>
            </a:r>
            <a:r>
              <a:rPr lang="ar-EG" sz="2000" b="1" dirty="0"/>
              <a:t>كرمته الدولة ليصبح أول فنان </a:t>
            </a:r>
            <a:r>
              <a:rPr lang="ar-EG" sz="2000" b="1" dirty="0" err="1"/>
              <a:t>تشكيلى</a:t>
            </a:r>
            <a:r>
              <a:rPr lang="ar-EG" sz="2000" b="1" dirty="0"/>
              <a:t> ينال جائزة الدولة التقديرية للفنون عام 1960</a:t>
            </a:r>
            <a:endParaRPr lang="en-US" sz="2000" b="1" dirty="0"/>
          </a:p>
          <a:p>
            <a:pPr rtl="0"/>
            <a:r>
              <a:rPr lang="ar-EG" sz="2000" b="1" u="sng" dirty="0" smtClean="0"/>
              <a:t>الجوائز </a:t>
            </a:r>
            <a:r>
              <a:rPr lang="ar-EG" sz="2000" b="1" u="sng" dirty="0"/>
              <a:t>الدولية</a:t>
            </a:r>
            <a:endParaRPr lang="en-US" sz="2000" b="1" dirty="0"/>
          </a:p>
          <a:p>
            <a:pPr rtl="0"/>
            <a:r>
              <a:rPr lang="en-US" sz="2000" b="1" dirty="0" smtClean="0"/>
              <a:t>- </a:t>
            </a:r>
            <a:r>
              <a:rPr lang="ar-EG" sz="2000" b="1" dirty="0"/>
              <a:t>نال ميدالية شرف </a:t>
            </a:r>
            <a:r>
              <a:rPr lang="ar-EG" sz="2000" b="1" dirty="0" err="1"/>
              <a:t>فى</a:t>
            </a:r>
            <a:r>
              <a:rPr lang="ar-EG" sz="2000" b="1" dirty="0"/>
              <a:t> معرض باريس </a:t>
            </a:r>
            <a:r>
              <a:rPr lang="ar-EG" sz="2000" b="1" dirty="0" err="1"/>
              <a:t>الدولى</a:t>
            </a:r>
            <a:r>
              <a:rPr lang="ar-EG" sz="2000" b="1" dirty="0"/>
              <a:t> 1937 (الميدالية الذهبية) عن الجناح </a:t>
            </a:r>
            <a:r>
              <a:rPr lang="ar-EG" sz="2000" b="1" dirty="0" err="1"/>
              <a:t>المصرى</a:t>
            </a:r>
            <a:endParaRPr lang="en-US" sz="2000" b="1" dirty="0"/>
          </a:p>
          <a:p>
            <a:pPr rtl="0"/>
            <a:r>
              <a:rPr lang="ar-EG" sz="2000" b="1" u="sng" dirty="0" smtClean="0"/>
              <a:t>مقتنيات </a:t>
            </a:r>
            <a:r>
              <a:rPr lang="ar-EG" sz="2000" b="1" u="sng" dirty="0"/>
              <a:t>خاصة</a:t>
            </a:r>
            <a:endParaRPr lang="en-US" sz="2000" b="1" dirty="0"/>
          </a:p>
          <a:p>
            <a:pPr rtl="0"/>
            <a:r>
              <a:rPr lang="en-US" sz="2000" b="1" dirty="0" smtClean="0"/>
              <a:t>- </a:t>
            </a:r>
            <a:r>
              <a:rPr lang="ar-EG" sz="2000" b="1" dirty="0"/>
              <a:t>جميع أعمال الفنان مقتناه بالمتاحف ولدى الأفراد بالداخل والخارج - </a:t>
            </a:r>
            <a:r>
              <a:rPr lang="ar-EG" sz="2000" b="1" dirty="0" err="1"/>
              <a:t>جاليرهات</a:t>
            </a:r>
            <a:r>
              <a:rPr lang="ar-EG" sz="2000" b="1" dirty="0"/>
              <a:t> خاصة - أسرة الفنان</a:t>
            </a:r>
            <a:endParaRPr lang="en-US" sz="2000" b="1" dirty="0"/>
          </a:p>
          <a:p>
            <a:endParaRPr lang="ar-EG" sz="2000" b="1" dirty="0"/>
          </a:p>
        </p:txBody>
      </p:sp>
    </p:spTree>
    <p:extLst>
      <p:ext uri="{BB962C8B-B14F-4D97-AF65-F5344CB8AC3E}">
        <p14:creationId xmlns:p14="http://schemas.microsoft.com/office/powerpoint/2010/main" val="965507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755576" y="404664"/>
            <a:ext cx="7924800" cy="4114800"/>
          </a:xfrm>
        </p:spPr>
        <p:txBody>
          <a:bodyPr>
            <a:noAutofit/>
          </a:bodyPr>
          <a:lstStyle/>
          <a:p>
            <a:pPr rtl="0"/>
            <a:r>
              <a:rPr lang="en-US" sz="2400" b="1" dirty="0" smtClean="0"/>
              <a:t>- </a:t>
            </a:r>
            <a:r>
              <a:rPr lang="ar-EG" sz="2400" b="1" dirty="0"/>
              <a:t>متحف الفنان بالإسكندرية</a:t>
            </a:r>
            <a:endParaRPr lang="en-US" sz="2400" b="1" dirty="0"/>
          </a:p>
          <a:p>
            <a:pPr rtl="0"/>
            <a:r>
              <a:rPr lang="en-US" sz="2400" b="1" dirty="0"/>
              <a:t>- </a:t>
            </a:r>
            <a:r>
              <a:rPr lang="ar-EG" sz="2400" b="1" dirty="0"/>
              <a:t>متحف الفن </a:t>
            </a:r>
            <a:r>
              <a:rPr lang="ar-EG" sz="2400" b="1" dirty="0" err="1"/>
              <a:t>المصرى</a:t>
            </a:r>
            <a:r>
              <a:rPr lang="ar-EG" sz="2400" b="1" dirty="0"/>
              <a:t> الحديث </a:t>
            </a:r>
            <a:endParaRPr lang="en-US" sz="2400" b="1" dirty="0"/>
          </a:p>
          <a:p>
            <a:pPr rtl="0"/>
            <a:r>
              <a:rPr lang="en-US" sz="2400" b="1" dirty="0"/>
              <a:t>- </a:t>
            </a:r>
            <a:r>
              <a:rPr lang="ar-EG" sz="2400" b="1" dirty="0"/>
              <a:t>متحف الفنون الجميلة </a:t>
            </a:r>
            <a:endParaRPr lang="en-US" sz="2400" b="1" dirty="0"/>
          </a:p>
          <a:p>
            <a:pPr rtl="0"/>
            <a:r>
              <a:rPr lang="en-US" sz="2400" b="1" dirty="0"/>
              <a:t>- </a:t>
            </a:r>
            <a:r>
              <a:rPr lang="ar-EG" sz="2400" b="1" dirty="0"/>
              <a:t>متحف الحضارة المصرية بالقاهرة</a:t>
            </a:r>
            <a:endParaRPr lang="en-US" sz="2400" b="1" dirty="0"/>
          </a:p>
          <a:p>
            <a:pPr rtl="0"/>
            <a:r>
              <a:rPr lang="en-US" sz="2400" b="1" dirty="0"/>
              <a:t>- </a:t>
            </a:r>
            <a:r>
              <a:rPr lang="ar-EG" sz="2400" b="1" dirty="0"/>
              <a:t>المتحف </a:t>
            </a:r>
            <a:r>
              <a:rPr lang="ar-EG" sz="2400" b="1" dirty="0" err="1"/>
              <a:t>الزراعى</a:t>
            </a:r>
            <a:r>
              <a:rPr lang="ar-EG" sz="2400" b="1" dirty="0"/>
              <a:t> </a:t>
            </a:r>
            <a:r>
              <a:rPr lang="ar-EG" sz="2400" b="1" dirty="0" err="1"/>
              <a:t>بالدقى</a:t>
            </a:r>
            <a:endParaRPr lang="en-US" sz="2400" b="1" dirty="0"/>
          </a:p>
          <a:p>
            <a:pPr rtl="0"/>
            <a:r>
              <a:rPr lang="en-US" sz="2400" b="1" dirty="0"/>
              <a:t>- </a:t>
            </a:r>
            <a:r>
              <a:rPr lang="ar-EG" sz="2400" b="1" dirty="0"/>
              <a:t>رئاسة الجمهورية </a:t>
            </a:r>
            <a:endParaRPr lang="en-US" sz="2400" b="1" dirty="0"/>
          </a:p>
          <a:p>
            <a:pPr rtl="0"/>
            <a:r>
              <a:rPr lang="en-US" sz="2400" b="1" dirty="0"/>
              <a:t>- </a:t>
            </a:r>
            <a:r>
              <a:rPr lang="ar-EG" sz="2400" b="1" dirty="0"/>
              <a:t>واشنطن - باريس - إستكهولم </a:t>
            </a:r>
            <a:endParaRPr lang="en-US" sz="2400" b="1" dirty="0"/>
          </a:p>
          <a:p>
            <a:pPr rtl="0"/>
            <a:r>
              <a:rPr lang="en-US" sz="2400" b="1" dirty="0"/>
              <a:t>- </a:t>
            </a:r>
            <a:r>
              <a:rPr lang="ar-EG" sz="2400" b="1" dirty="0"/>
              <a:t>مؤسسة الأهرام </a:t>
            </a:r>
            <a:endParaRPr lang="en-US" sz="2400" b="1" dirty="0"/>
          </a:p>
          <a:p>
            <a:pPr rtl="0"/>
            <a:r>
              <a:rPr lang="en-US" sz="2400" b="1" dirty="0"/>
              <a:t>- </a:t>
            </a:r>
            <a:r>
              <a:rPr lang="ar-EG" sz="2400" b="1" dirty="0"/>
              <a:t>بنك مصر</a:t>
            </a:r>
            <a:endParaRPr lang="en-US" sz="2400" b="1" dirty="0"/>
          </a:p>
          <a:p>
            <a:pPr rtl="0"/>
            <a:r>
              <a:rPr lang="en-US" sz="2400" b="1" dirty="0"/>
              <a:t>- </a:t>
            </a:r>
            <a:r>
              <a:rPr lang="ar-EG" sz="2400" b="1" dirty="0"/>
              <a:t>المتحف </a:t>
            </a:r>
            <a:r>
              <a:rPr lang="ar-EG" sz="2400" b="1" dirty="0" err="1"/>
              <a:t>العربى</a:t>
            </a:r>
            <a:r>
              <a:rPr lang="ar-EG" sz="2400" b="1" dirty="0"/>
              <a:t> للفن الحديث بالعاصمة القطرية الدوحة </a:t>
            </a:r>
            <a:endParaRPr lang="en-US" sz="2400" b="1" dirty="0"/>
          </a:p>
          <a:p>
            <a:endParaRPr lang="ar-EG" sz="2400" b="1" dirty="0"/>
          </a:p>
        </p:txBody>
      </p:sp>
    </p:spTree>
    <p:extLst>
      <p:ext uri="{BB962C8B-B14F-4D97-AF65-F5344CB8AC3E}">
        <p14:creationId xmlns:p14="http://schemas.microsoft.com/office/powerpoint/2010/main" val="1190620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3568" y="3717032"/>
            <a:ext cx="8229600" cy="2497591"/>
          </a:xfrm>
        </p:spPr>
        <p:txBody>
          <a:bodyPr/>
          <a:lstStyle/>
          <a:p>
            <a:pPr rtl="0"/>
            <a:r>
              <a:rPr lang="ar-EG" b="1" u="sng" dirty="0"/>
              <a:t>بيانات أخرى</a:t>
            </a:r>
            <a:r>
              <a:rPr lang="en-US" dirty="0"/>
              <a:t/>
            </a:r>
            <a:br>
              <a:rPr lang="en-US" dirty="0"/>
            </a:br>
            <a:r>
              <a:rPr lang="ar-EG" b="1" dirty="0"/>
              <a:t> </a:t>
            </a:r>
            <a:r>
              <a:rPr lang="en-US" dirty="0"/>
              <a:t/>
            </a:r>
            <a:br>
              <a:rPr lang="en-US" dirty="0"/>
            </a:br>
            <a:r>
              <a:rPr lang="en-US" b="1" dirty="0"/>
              <a:t>- </a:t>
            </a:r>
            <a:r>
              <a:rPr lang="ar-EG" b="1" dirty="0"/>
              <a:t>محمود سعيد من أكثر الفنانين المصريين الذين كتبت عنهم دراسات عن حياته وأعماله</a:t>
            </a:r>
            <a:r>
              <a:rPr lang="en-US" dirty="0"/>
              <a:t/>
            </a:r>
            <a:br>
              <a:rPr lang="en-US" dirty="0"/>
            </a:br>
            <a:r>
              <a:rPr lang="en-US" b="1" dirty="0"/>
              <a:t> </a:t>
            </a:r>
            <a:r>
              <a:rPr lang="en-US" dirty="0"/>
              <a:t/>
            </a:r>
            <a:br>
              <a:rPr lang="en-US" dirty="0"/>
            </a:br>
            <a:r>
              <a:rPr lang="ar-EG" b="1" u="sng" dirty="0"/>
              <a:t>المؤثرات </a:t>
            </a:r>
            <a:r>
              <a:rPr lang="ar-EG" b="1" u="sng" dirty="0" err="1"/>
              <a:t>التى</a:t>
            </a:r>
            <a:r>
              <a:rPr lang="ar-EG" b="1" u="sng" dirty="0"/>
              <a:t> انعكست على الفنان فكرياً و فنياً</a:t>
            </a:r>
            <a:r>
              <a:rPr lang="en-US" dirty="0"/>
              <a:t/>
            </a:r>
            <a:br>
              <a:rPr lang="en-US" dirty="0"/>
            </a:br>
            <a:r>
              <a:rPr lang="ar-EG" b="1" dirty="0"/>
              <a:t> </a:t>
            </a:r>
            <a:r>
              <a:rPr lang="en-US" dirty="0"/>
              <a:t/>
            </a:r>
            <a:br>
              <a:rPr lang="en-US" dirty="0"/>
            </a:br>
            <a:r>
              <a:rPr lang="en-US" b="1" dirty="0"/>
              <a:t>- </a:t>
            </a:r>
            <a:r>
              <a:rPr lang="ar-EG" b="1" dirty="0"/>
              <a:t>عشقه لمدينة الإسكندرية انعكس على أعماله - كذلك حبه لمنطقة مرسى مطروح برمالها الناصعة البياض تعكس من الضوء ما يكسب لوحاته إشراقة مبهجة - كذلك تجوله </a:t>
            </a:r>
            <a:r>
              <a:rPr lang="ar-EG" b="1" dirty="0" err="1"/>
              <a:t>فى</a:t>
            </a:r>
            <a:r>
              <a:rPr lang="ar-EG" b="1" dirty="0"/>
              <a:t> كثير من أنحاء البلاد مثل المنصورة وأسوان وغيرها</a:t>
            </a:r>
            <a:r>
              <a:rPr lang="en-US" dirty="0"/>
              <a:t/>
            </a:r>
            <a:br>
              <a:rPr lang="en-US" dirty="0"/>
            </a:br>
            <a:r>
              <a:rPr lang="en-US" b="1" dirty="0"/>
              <a:t>- </a:t>
            </a:r>
            <a:r>
              <a:rPr lang="ar-EG" b="1" dirty="0"/>
              <a:t>كذلك زيارته للبنان عكسها </a:t>
            </a:r>
            <a:r>
              <a:rPr lang="ar-EG" b="1" dirty="0" err="1"/>
              <a:t>فى</a:t>
            </a:r>
            <a:r>
              <a:rPr lang="ar-EG" b="1" dirty="0"/>
              <a:t> لوحاته فالبحر </a:t>
            </a:r>
            <a:r>
              <a:rPr lang="ar-EG" b="1" dirty="0" err="1"/>
              <a:t>فى</a:t>
            </a:r>
            <a:r>
              <a:rPr lang="ar-EG" b="1" dirty="0"/>
              <a:t> كل مكان </a:t>
            </a:r>
            <a:r>
              <a:rPr lang="ar-EG" b="1" dirty="0" err="1"/>
              <a:t>فى</a:t>
            </a:r>
            <a:r>
              <a:rPr lang="ar-EG" b="1" dirty="0"/>
              <a:t> لوحاته بمصر واليونان ولبنان</a:t>
            </a:r>
            <a:r>
              <a:rPr lang="en-US" b="1" dirty="0"/>
              <a:t> </a:t>
            </a:r>
            <a:r>
              <a:rPr lang="en-US" dirty="0"/>
              <a:t/>
            </a:r>
            <a:br>
              <a:rPr lang="en-US" dirty="0"/>
            </a:br>
            <a:r>
              <a:rPr lang="en-US" b="1" dirty="0"/>
              <a:t>- </a:t>
            </a:r>
            <a:r>
              <a:rPr lang="ar-EG" b="1" dirty="0"/>
              <a:t>كذلك تردده على باريس عاصمة الفنون - عشقه لأعمال عباقرة الفن عبر العصور</a:t>
            </a:r>
            <a:r>
              <a:rPr lang="en-US" dirty="0"/>
              <a:t/>
            </a:r>
            <a:br>
              <a:rPr lang="en-US" dirty="0"/>
            </a:br>
            <a:r>
              <a:rPr lang="en-US" b="1" dirty="0"/>
              <a:t>- </a:t>
            </a:r>
            <a:r>
              <a:rPr lang="ar-EG" b="1" dirty="0"/>
              <a:t>كذلك انعكست ثقافة محمود سعيد على إبداعه فنضجت أعماله بأبعاد نفسية وفلسفية</a:t>
            </a:r>
            <a:r>
              <a:rPr lang="en-US" dirty="0"/>
              <a:t/>
            </a:r>
            <a:br>
              <a:rPr lang="en-US" dirty="0"/>
            </a:br>
            <a:r>
              <a:rPr lang="en-US" b="1" dirty="0"/>
              <a:t>- </a:t>
            </a:r>
            <a:r>
              <a:rPr lang="ar-EG" b="1" dirty="0"/>
              <a:t>تأثر بحياة الفنان </a:t>
            </a:r>
            <a:r>
              <a:rPr lang="ar-EG" b="1" dirty="0" err="1"/>
              <a:t>الهولندى</a:t>
            </a:r>
            <a:r>
              <a:rPr lang="ar-EG" b="1" dirty="0"/>
              <a:t> فان جوخ وفنه </a:t>
            </a:r>
            <a:r>
              <a:rPr lang="en-US" dirty="0"/>
              <a:t/>
            </a:r>
            <a:br>
              <a:rPr lang="en-US" dirty="0"/>
            </a:br>
            <a:r>
              <a:rPr lang="en-US" b="1" dirty="0"/>
              <a:t>- </a:t>
            </a:r>
            <a:r>
              <a:rPr lang="ar-EG" b="1" dirty="0"/>
              <a:t>عشق الحياة المصرية الأصيلة فسجل الطبيعة من حوله والطبيعة البشرية بصفة خاصة فسجل العادات والتقاليد</a:t>
            </a:r>
            <a:endParaRPr lang="ar-EG" dirty="0"/>
          </a:p>
        </p:txBody>
      </p:sp>
    </p:spTree>
    <p:extLst>
      <p:ext uri="{BB962C8B-B14F-4D97-AF65-F5344CB8AC3E}">
        <p14:creationId xmlns:p14="http://schemas.microsoft.com/office/powerpoint/2010/main" val="1041767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3568" y="3284984"/>
            <a:ext cx="7924800" cy="1143000"/>
          </a:xfrm>
        </p:spPr>
        <p:txBody>
          <a:bodyPr/>
          <a:lstStyle/>
          <a:p>
            <a:endParaRPr lang="ar-EG" dirty="0"/>
          </a:p>
        </p:txBody>
      </p:sp>
      <p:sp>
        <p:nvSpPr>
          <p:cNvPr id="4" name="مستطيل 3"/>
          <p:cNvSpPr/>
          <p:nvPr/>
        </p:nvSpPr>
        <p:spPr>
          <a:xfrm>
            <a:off x="2843808" y="476672"/>
            <a:ext cx="3198312" cy="923330"/>
          </a:xfrm>
          <a:prstGeom prst="rect">
            <a:avLst/>
          </a:prstGeom>
          <a:noFill/>
        </p:spPr>
        <p:txBody>
          <a:bodyPr wrap="none" lIns="91440" tIns="45720" rIns="91440" bIns="45720">
            <a:spAutoFit/>
          </a:bodyPr>
          <a:lstStyle/>
          <a:p>
            <a:pPr algn="ctr"/>
            <a:r>
              <a:rPr lang="ar-SA" sz="5400" b="1" dirty="0"/>
              <a:t>السيرة الذاتية</a:t>
            </a:r>
            <a:endParaRPr lang="ar-SA" sz="5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graphicFrame>
        <p:nvGraphicFramePr>
          <p:cNvPr id="5" name="جدول 4"/>
          <p:cNvGraphicFramePr>
            <a:graphicFrameLocks noGrp="1"/>
          </p:cNvGraphicFramePr>
          <p:nvPr>
            <p:extLst>
              <p:ext uri="{D42A27DB-BD31-4B8C-83A1-F6EECF244321}">
                <p14:modId xmlns:p14="http://schemas.microsoft.com/office/powerpoint/2010/main" val="1801305760"/>
              </p:ext>
            </p:extLst>
          </p:nvPr>
        </p:nvGraphicFramePr>
        <p:xfrm>
          <a:off x="539552" y="2996952"/>
          <a:ext cx="8212832" cy="2130139"/>
        </p:xfrm>
        <a:graphic>
          <a:graphicData uri="http://schemas.openxmlformats.org/drawingml/2006/table">
            <a:tbl>
              <a:tblPr>
                <a:tableStyleId>{5C22544A-7EE6-4342-B048-85BDC9FD1C3A}</a:tableStyleId>
              </a:tblPr>
              <a:tblGrid>
                <a:gridCol w="4106416"/>
                <a:gridCol w="4106416"/>
              </a:tblGrid>
              <a:tr h="432133">
                <a:tc>
                  <a:txBody>
                    <a:bodyPr/>
                    <a:lstStyle/>
                    <a:p>
                      <a:pPr algn="l" rtl="0">
                        <a:spcAft>
                          <a:spcPts val="0"/>
                        </a:spcAft>
                      </a:pPr>
                      <a:r>
                        <a:rPr lang="ar-SA" sz="2400" b="1">
                          <a:effectLst/>
                        </a:rPr>
                        <a:t>اسم الشهرة</a:t>
                      </a:r>
                      <a:r>
                        <a:rPr lang="en-US" sz="2400" b="1">
                          <a:effectLst/>
                        </a:rPr>
                        <a:t> </a:t>
                      </a:r>
                      <a:endParaRPr lang="en-US" sz="2400" b="1">
                        <a:effectLst/>
                        <a:latin typeface="Times New Roman"/>
                        <a:ea typeface="Times New Roman"/>
                      </a:endParaRPr>
                    </a:p>
                  </a:txBody>
                  <a:tcPr marL="0" marR="0" marT="0" marB="0"/>
                </a:tc>
                <a:tc>
                  <a:txBody>
                    <a:bodyPr/>
                    <a:lstStyle/>
                    <a:p>
                      <a:pPr algn="l" rtl="0">
                        <a:spcAft>
                          <a:spcPts val="0"/>
                        </a:spcAft>
                      </a:pPr>
                      <a:r>
                        <a:rPr lang="en-US" sz="2400" b="1">
                          <a:effectLst/>
                        </a:rPr>
                        <a:t>: </a:t>
                      </a:r>
                      <a:r>
                        <a:rPr lang="ar-SA" sz="2400" b="1">
                          <a:effectLst/>
                        </a:rPr>
                        <a:t>محمود سعيد</a:t>
                      </a:r>
                      <a:endParaRPr lang="en-US" sz="2400" b="1">
                        <a:effectLst/>
                        <a:latin typeface="Times New Roman"/>
                        <a:ea typeface="Times New Roman"/>
                      </a:endParaRPr>
                    </a:p>
                  </a:txBody>
                  <a:tcPr marL="0" marR="0" marT="0" marB="0" anchor="ctr"/>
                </a:tc>
              </a:tr>
              <a:tr h="416870">
                <a:tc>
                  <a:txBody>
                    <a:bodyPr/>
                    <a:lstStyle/>
                    <a:p>
                      <a:pPr algn="l" rtl="0">
                        <a:spcAft>
                          <a:spcPts val="0"/>
                        </a:spcAft>
                      </a:pPr>
                      <a:r>
                        <a:rPr lang="ar-SA" sz="2400" b="1">
                          <a:effectLst/>
                        </a:rPr>
                        <a:t>تاريخ الميلاد</a:t>
                      </a:r>
                      <a:endParaRPr lang="en-US" sz="2400" b="1">
                        <a:effectLst/>
                        <a:latin typeface="Times New Roman"/>
                        <a:ea typeface="Times New Roman"/>
                      </a:endParaRPr>
                    </a:p>
                  </a:txBody>
                  <a:tcPr marL="0" marR="0" marT="0" marB="0"/>
                </a:tc>
                <a:tc>
                  <a:txBody>
                    <a:bodyPr/>
                    <a:lstStyle/>
                    <a:p>
                      <a:pPr algn="l" rtl="0">
                        <a:spcAft>
                          <a:spcPts val="0"/>
                        </a:spcAft>
                      </a:pPr>
                      <a:r>
                        <a:rPr lang="en-US" sz="2400" b="1">
                          <a:effectLst/>
                        </a:rPr>
                        <a:t>: 8/4/1897</a:t>
                      </a:r>
                      <a:endParaRPr lang="en-US" sz="2400" b="1">
                        <a:effectLst/>
                        <a:latin typeface="Times New Roman"/>
                        <a:ea typeface="Times New Roman"/>
                      </a:endParaRPr>
                    </a:p>
                  </a:txBody>
                  <a:tcPr marL="0" marR="0" marT="0" marB="0" anchor="ctr"/>
                </a:tc>
              </a:tr>
              <a:tr h="432133">
                <a:tc>
                  <a:txBody>
                    <a:bodyPr/>
                    <a:lstStyle/>
                    <a:p>
                      <a:pPr algn="l" rtl="0">
                        <a:spcAft>
                          <a:spcPts val="0"/>
                        </a:spcAft>
                      </a:pPr>
                      <a:r>
                        <a:rPr lang="ar-SA" sz="2400" b="1">
                          <a:effectLst/>
                        </a:rPr>
                        <a:t>محل الميلاد</a:t>
                      </a:r>
                      <a:r>
                        <a:rPr lang="en-US" sz="2400" b="1">
                          <a:effectLst/>
                        </a:rPr>
                        <a:t> </a:t>
                      </a:r>
                      <a:endParaRPr lang="en-US" sz="2400" b="1">
                        <a:effectLst/>
                        <a:latin typeface="Times New Roman"/>
                        <a:ea typeface="Times New Roman"/>
                      </a:endParaRPr>
                    </a:p>
                  </a:txBody>
                  <a:tcPr marL="0" marR="0" marT="0" marB="0"/>
                </a:tc>
                <a:tc>
                  <a:txBody>
                    <a:bodyPr/>
                    <a:lstStyle/>
                    <a:p>
                      <a:pPr algn="l" rtl="0">
                        <a:spcAft>
                          <a:spcPts val="0"/>
                        </a:spcAft>
                      </a:pPr>
                      <a:r>
                        <a:rPr lang="en-US" sz="2400" b="1">
                          <a:effectLst/>
                        </a:rPr>
                        <a:t>: </a:t>
                      </a:r>
                      <a:r>
                        <a:rPr lang="ar-SA" sz="2400" b="1">
                          <a:effectLst/>
                        </a:rPr>
                        <a:t>الإسكندرية</a:t>
                      </a:r>
                      <a:endParaRPr lang="en-US" sz="2400" b="1">
                        <a:effectLst/>
                        <a:latin typeface="Times New Roman"/>
                        <a:ea typeface="Times New Roman"/>
                      </a:endParaRPr>
                    </a:p>
                  </a:txBody>
                  <a:tcPr marL="0" marR="0" marT="0" marB="0" anchor="ctr"/>
                </a:tc>
              </a:tr>
              <a:tr h="432133">
                <a:tc>
                  <a:txBody>
                    <a:bodyPr/>
                    <a:lstStyle/>
                    <a:p>
                      <a:pPr algn="l" rtl="0">
                        <a:spcAft>
                          <a:spcPts val="0"/>
                        </a:spcAft>
                      </a:pPr>
                      <a:r>
                        <a:rPr lang="ar-SA" sz="2400" b="1">
                          <a:effectLst/>
                        </a:rPr>
                        <a:t>تاريخ الوفاة</a:t>
                      </a:r>
                      <a:r>
                        <a:rPr lang="en-US" sz="2400" b="1">
                          <a:effectLst/>
                        </a:rPr>
                        <a:t> </a:t>
                      </a:r>
                      <a:endParaRPr lang="en-US" sz="2400" b="1">
                        <a:effectLst/>
                        <a:latin typeface="Times New Roman"/>
                        <a:ea typeface="Times New Roman"/>
                      </a:endParaRPr>
                    </a:p>
                  </a:txBody>
                  <a:tcPr marL="0" marR="0" marT="0" marB="0"/>
                </a:tc>
                <a:tc>
                  <a:txBody>
                    <a:bodyPr/>
                    <a:lstStyle/>
                    <a:p>
                      <a:pPr algn="l" rtl="0">
                        <a:spcAft>
                          <a:spcPts val="0"/>
                        </a:spcAft>
                      </a:pPr>
                      <a:r>
                        <a:rPr lang="en-US" sz="2400" b="1">
                          <a:effectLst/>
                        </a:rPr>
                        <a:t>: 8/4/1964</a:t>
                      </a:r>
                      <a:endParaRPr lang="en-US" sz="2400" b="1">
                        <a:effectLst/>
                        <a:latin typeface="Times New Roman"/>
                        <a:ea typeface="Times New Roman"/>
                      </a:endParaRPr>
                    </a:p>
                  </a:txBody>
                  <a:tcPr marL="0" marR="0" marT="0" marB="0" anchor="ctr"/>
                </a:tc>
              </a:tr>
              <a:tr h="416870">
                <a:tc>
                  <a:txBody>
                    <a:bodyPr/>
                    <a:lstStyle/>
                    <a:p>
                      <a:pPr algn="l" rtl="0">
                        <a:spcAft>
                          <a:spcPts val="0"/>
                        </a:spcAft>
                      </a:pPr>
                      <a:r>
                        <a:rPr lang="ar-SA" sz="2400" b="1">
                          <a:effectLst/>
                        </a:rPr>
                        <a:t>التخصص</a:t>
                      </a:r>
                      <a:endParaRPr lang="en-US" sz="2400" b="1">
                        <a:effectLst/>
                        <a:latin typeface="Times New Roman"/>
                        <a:ea typeface="Times New Roman"/>
                      </a:endParaRPr>
                    </a:p>
                  </a:txBody>
                  <a:tcPr marL="0" marR="0" marT="0" marB="0"/>
                </a:tc>
                <a:tc>
                  <a:txBody>
                    <a:bodyPr/>
                    <a:lstStyle/>
                    <a:p>
                      <a:pPr algn="l" rtl="0">
                        <a:spcAft>
                          <a:spcPts val="0"/>
                        </a:spcAft>
                      </a:pPr>
                      <a:r>
                        <a:rPr lang="en-US" sz="2400" b="1" dirty="0">
                          <a:effectLst/>
                        </a:rPr>
                        <a:t>: </a:t>
                      </a:r>
                      <a:r>
                        <a:rPr lang="ar-SA" sz="2400" b="1" dirty="0">
                          <a:effectLst/>
                        </a:rPr>
                        <a:t>تصوير</a:t>
                      </a:r>
                      <a:endParaRPr lang="en-US" sz="2400" b="1" dirty="0">
                        <a:effectLst/>
                        <a:latin typeface="Times New Roman"/>
                        <a:ea typeface="Times New Roman"/>
                      </a:endParaRPr>
                    </a:p>
                  </a:txBody>
                  <a:tcPr marL="0" marR="0" marT="0" marB="0" anchor="ctr"/>
                </a:tc>
              </a:tr>
            </a:tbl>
          </a:graphicData>
        </a:graphic>
      </p:graphicFrame>
    </p:spTree>
    <p:extLst>
      <p:ext uri="{BB962C8B-B14F-4D97-AF65-F5344CB8AC3E}">
        <p14:creationId xmlns:p14="http://schemas.microsoft.com/office/powerpoint/2010/main" val="1515603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4437112"/>
            <a:ext cx="8284840" cy="1143000"/>
          </a:xfrm>
        </p:spPr>
        <p:txBody>
          <a:bodyPr/>
          <a:lstStyle/>
          <a:p>
            <a:pPr rtl="0"/>
            <a:r>
              <a:rPr lang="ar-EG" b="1" dirty="0"/>
              <a:t>ولد محمود سعيد في 8 ابريل 1897 بمدينه الإسكندرية حيث ، </a:t>
            </a:r>
            <a:r>
              <a:rPr lang="en-US" dirty="0"/>
              <a:t/>
            </a:r>
            <a:br>
              <a:rPr lang="en-US" dirty="0"/>
            </a:br>
            <a:r>
              <a:rPr lang="ar-EG" b="1" dirty="0"/>
              <a:t> </a:t>
            </a:r>
            <a:r>
              <a:rPr lang="en-US" dirty="0"/>
              <a:t/>
            </a:r>
            <a:br>
              <a:rPr lang="en-US" dirty="0"/>
            </a:br>
            <a:r>
              <a:rPr lang="ar-EG" b="1" dirty="0"/>
              <a:t>يعد محمود سعيد من أوائل مؤسسي المدرسة المصرية الحديثة في الفنون التشكيلية ، تميزت خطوات تطوره الفن بالتماسك والصلابة والأصالة ، وجاءت أعماله ولوحاته معبره عن مراحل نضجه الشخصي كمثقف وفنان ومبدع ، تفاعل مع </a:t>
            </a:r>
            <a:r>
              <a:rPr lang="en-US" dirty="0"/>
              <a:t/>
            </a:r>
            <a:br>
              <a:rPr lang="en-US" dirty="0"/>
            </a:br>
            <a:r>
              <a:rPr lang="ar-EG" b="1" dirty="0"/>
              <a:t>مراحل نضج الوعي المصري وامتزج بخصوصية الشخصية المصرية العربية</a:t>
            </a:r>
            <a:r>
              <a:rPr lang="en-US" b="1" dirty="0"/>
              <a:t> .</a:t>
            </a:r>
            <a:r>
              <a:rPr lang="en-US" dirty="0"/>
              <a:t/>
            </a:r>
            <a:br>
              <a:rPr lang="en-US" dirty="0"/>
            </a:br>
            <a:r>
              <a:rPr lang="en-US" b="1" dirty="0"/>
              <a:t> </a:t>
            </a:r>
            <a:r>
              <a:rPr lang="en-US" dirty="0"/>
              <a:t/>
            </a:r>
            <a:br>
              <a:rPr lang="en-US" dirty="0"/>
            </a:br>
            <a:r>
              <a:rPr lang="en-US" b="1" dirty="0"/>
              <a:t> </a:t>
            </a:r>
            <a:r>
              <a:rPr lang="en-US" dirty="0"/>
              <a:t/>
            </a:r>
            <a:br>
              <a:rPr lang="en-US" dirty="0"/>
            </a:br>
            <a:r>
              <a:rPr lang="ar-SA" b="1" dirty="0"/>
              <a:t>في عام 1919 حصل علي ليسانس الحقوق من أكاديمية باريس ثم التحق بأحدي الورش التدريبية هناك ثم أكاديمية جوليان وانشغل بتأمل ومشاهده الثروات الفنية في متاحف باريس ومعارضها وبالقراءة حول تاريخ الفن في كل من ايطاليا وفرنسا وبريطانيا</a:t>
            </a:r>
            <a:r>
              <a:rPr lang="en-US" dirty="0"/>
              <a:t/>
            </a:r>
            <a:br>
              <a:rPr lang="en-US" dirty="0"/>
            </a:br>
            <a:r>
              <a:rPr lang="en-US" dirty="0"/>
              <a:t> </a:t>
            </a:r>
            <a:br>
              <a:rPr lang="en-US" dirty="0"/>
            </a:br>
            <a:r>
              <a:rPr lang="ar-EG" b="1" dirty="0"/>
              <a:t>أصبح محمود سعيد نموذجاً لتوظيف الأساليب والتكنيك الغربيين عن الذات الفردية والقومية وتتجلي هذه الحقيقة في إعماله المتتالية التي أنتجها منذ منتصف العشرينيات وحتى أواخر الثلاثينيات ، وهي السنوات التي رسم فيها لوحاته الهائلة </a:t>
            </a:r>
            <a:endParaRPr lang="ar-EG" dirty="0"/>
          </a:p>
        </p:txBody>
      </p:sp>
    </p:spTree>
    <p:extLst>
      <p:ext uri="{BB962C8B-B14F-4D97-AF65-F5344CB8AC3E}">
        <p14:creationId xmlns:p14="http://schemas.microsoft.com/office/powerpoint/2010/main" val="105556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95536" y="2204864"/>
            <a:ext cx="8496944" cy="3312368"/>
          </a:xfrm>
        </p:spPr>
        <p:txBody>
          <a:bodyPr/>
          <a:lstStyle/>
          <a:p>
            <a:r>
              <a:rPr lang="ar-EG" sz="5400" b="1" dirty="0"/>
              <a:t>المدينة – بنات بحري – بائع العرقسوس ، جوله علي الحمار ، بنت البلد ، ذات الرداء الأزرق ، ذات الجدائل الذهبية ، حامله الجرة.</a:t>
            </a:r>
            <a:endParaRPr lang="ar-EG" sz="5400" dirty="0"/>
          </a:p>
        </p:txBody>
      </p:sp>
      <p:sp>
        <p:nvSpPr>
          <p:cNvPr id="4" name="مستطيل 3"/>
          <p:cNvSpPr/>
          <p:nvPr/>
        </p:nvSpPr>
        <p:spPr>
          <a:xfrm>
            <a:off x="3491880" y="332656"/>
            <a:ext cx="2210601" cy="1200329"/>
          </a:xfrm>
          <a:prstGeom prst="rect">
            <a:avLst/>
          </a:prstGeom>
        </p:spPr>
        <p:txBody>
          <a:bodyPr wrap="square">
            <a:spAutoFit/>
          </a:bodyPr>
          <a:lstStyle/>
          <a:p>
            <a:r>
              <a:rPr lang="ar-EG" sz="7200" b="1" dirty="0"/>
              <a:t>لوحاته</a:t>
            </a:r>
            <a:endParaRPr lang="ar-EG" sz="7200" dirty="0"/>
          </a:p>
        </p:txBody>
      </p:sp>
    </p:spTree>
    <p:extLst>
      <p:ext uri="{BB962C8B-B14F-4D97-AF65-F5344CB8AC3E}">
        <p14:creationId xmlns:p14="http://schemas.microsoft.com/office/powerpoint/2010/main" val="3534123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2627784" y="364884"/>
            <a:ext cx="6340624" cy="5656403"/>
          </a:xfrm>
        </p:spPr>
        <p:txBody>
          <a:bodyPr>
            <a:noAutofit/>
          </a:bodyPr>
          <a:lstStyle/>
          <a:p>
            <a:pPr rtl="0"/>
            <a:r>
              <a:rPr lang="ar-EG" sz="2000" b="1" dirty="0"/>
              <a:t>أما في مرحلة الأربعينيات فقد تمحور فن محمود سعيد حول </a:t>
            </a:r>
            <a:r>
              <a:rPr lang="ar-EG" sz="2000" b="1" dirty="0" err="1"/>
              <a:t>البورتوريه</a:t>
            </a:r>
            <a:r>
              <a:rPr lang="ar-EG" sz="2000" b="1" dirty="0"/>
              <a:t> او الصورة الشخصية والتي اهتم فيها بإبراز العمق النفسي للشخصية بقدر ما اهتم بدقه الملامح وركز في تعبيرات الوجه علي العيون والشفاه ثم جاءت مرحله تحول فيها الفنان تحولاً شديداً وهي مرحلة الخمسينيات فساد الهدوء وعم الضوء والبرود لوحاته واختفي اريج الشرق والمشاعر </a:t>
            </a:r>
            <a:r>
              <a:rPr lang="ar-EG" sz="2000" b="1" dirty="0" err="1"/>
              <a:t>المتأجحه</a:t>
            </a:r>
            <a:r>
              <a:rPr lang="ar-EG" sz="2000" b="1" dirty="0"/>
              <a:t> ليحل محلها الضوء الغامر والمناظر الطبيعية الواسعة والصمت في جو هادئ.</a:t>
            </a:r>
            <a:endParaRPr lang="en-US" sz="2000" b="1" dirty="0"/>
          </a:p>
          <a:p>
            <a:pPr rtl="0"/>
            <a:r>
              <a:rPr lang="ar-EG" sz="2000" b="1" dirty="0"/>
              <a:t>شارك محمود سعيد في العديد من المعارض المحلية والعالمية ، وأقام معارض خاصة في نيويورك وباريس وروما وموسكو و الإسكندرية والقاهرة</a:t>
            </a:r>
            <a:r>
              <a:rPr lang="en-US" sz="2000" b="1" dirty="0"/>
              <a:t> .</a:t>
            </a:r>
          </a:p>
          <a:p>
            <a:pPr rtl="0"/>
            <a:r>
              <a:rPr lang="ar-EG" sz="2000" b="1" dirty="0"/>
              <a:t>وفي عام 1951 منحته فرنسا وسام " اللجيون </a:t>
            </a:r>
            <a:r>
              <a:rPr lang="ar-EG" sz="2000" b="1" dirty="0" err="1"/>
              <a:t>دوبنر</a:t>
            </a:r>
            <a:r>
              <a:rPr lang="en-US" sz="2000" b="1" dirty="0"/>
              <a:t> "</a:t>
            </a:r>
          </a:p>
          <a:p>
            <a:r>
              <a:rPr lang="ar-EG" sz="2000" b="1" dirty="0"/>
              <a:t>وفي عام 1960 كان أول فنان تشكيلي يحصل علي جائزة الدولة التقديرية للفنون حيــث تسلمها من الرئيس الراحل جمال عبد الناصر</a:t>
            </a:r>
            <a:endParaRPr lang="ar-EG" sz="2000" b="1" dirty="0"/>
          </a:p>
        </p:txBody>
      </p:sp>
      <p:pic>
        <p:nvPicPr>
          <p:cNvPr id="3074" name="Picture 2" descr="S_2580"/>
          <p:cNvPicPr>
            <a:picLocks noChangeAspect="1" noChangeArrowheads="1"/>
          </p:cNvPicPr>
          <p:nvPr/>
        </p:nvPicPr>
        <p:blipFill rotWithShape="1">
          <a:blip r:embed="rId2">
            <a:extLst>
              <a:ext uri="{28A0092B-C50C-407E-A947-70E740481C1C}">
                <a14:useLocalDpi xmlns:a14="http://schemas.microsoft.com/office/drawing/2010/main" val="0"/>
              </a:ext>
            </a:extLst>
          </a:blip>
          <a:srcRect t="7125" b="6274"/>
          <a:stretch/>
        </p:blipFill>
        <p:spPr bwMode="auto">
          <a:xfrm>
            <a:off x="323528" y="1412776"/>
            <a:ext cx="2279501" cy="287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0755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611560" y="404664"/>
            <a:ext cx="7924800" cy="4114800"/>
          </a:xfrm>
        </p:spPr>
        <p:txBody>
          <a:bodyPr>
            <a:noAutofit/>
          </a:bodyPr>
          <a:lstStyle/>
          <a:p>
            <a:pPr rtl="0"/>
            <a:r>
              <a:rPr lang="ar-EG" sz="2400" b="1" dirty="0"/>
              <a:t>كان أبوه محمد باشا سعيد أحد رؤساء الوزارة المصرية في العشرينات، كما أن سعيد هو خال الملكة السابقة فريدة الزوجة الأولى للملك فاروق، ولذلك يقال إنها ورثت عنه هواية الفن وموهبة الرسم. وقد تلقى تعليما راقيا، حيث حصل عام 1919 على ليسانس الحقوق من أكاديمية باريس وامتهن القضاء ووصل إلى مراتب عليا فيه. إلا أنه مع ذلك انصب تركيزه على الرسم وتعلم فنونه، وهو ما جعله ينمي هذه الهواية بالدراسة في إحدى الورش التدريبية في مراسم الإسكندرية، كما تعلم في أكاديمية «جوليان» في باريس، وزار إيطاليا وشاهد أعمال عمالقة الرسم في متاحف «بيتي» و«أوفيس» في فلورنسا</a:t>
            </a:r>
            <a:r>
              <a:rPr lang="en-US" sz="2400" b="1" dirty="0"/>
              <a:t>.</a:t>
            </a:r>
            <a:endParaRPr lang="en-US" sz="2400" dirty="0"/>
          </a:p>
          <a:p>
            <a:pPr rtl="0"/>
            <a:r>
              <a:rPr lang="ar-EG" sz="2400" b="1" dirty="0"/>
              <a:t> </a:t>
            </a:r>
            <a:endParaRPr lang="en-US" sz="2400" dirty="0"/>
          </a:p>
          <a:p>
            <a:pPr rtl="0"/>
            <a:r>
              <a:rPr lang="ar-EG" sz="2400" b="1" dirty="0"/>
              <a:t>ودفعه اندماجه في دراسة الفن وممارسة هواية الرسم بشكل مهني إلى أن يتخذ القرار الحاسم في حياته الفنية، ويعتزل القضاء ويتفرغ للفن عام 1947 بعد أن أصبح مستشارا. برزت المرأة كتيمة مفضلة في رسوماته، سواء كانت زوجة أو أما أو فتاة أو امرأة. ومن أبرز هذه اللوحات (المدينة، بنات بحري، بائع العرقسوس، بنت البلد، الشحاذ، ذات الرداء الأزرق، ذات الجدائل الذهبية، الخريف</a:t>
            </a:r>
            <a:r>
              <a:rPr lang="en-US" sz="2400" b="1" dirty="0"/>
              <a:t>).</a:t>
            </a:r>
            <a:endParaRPr lang="en-US" sz="2400" dirty="0"/>
          </a:p>
          <a:p>
            <a:endParaRPr lang="ar-EG" sz="2400" dirty="0"/>
          </a:p>
        </p:txBody>
      </p:sp>
    </p:spTree>
    <p:extLst>
      <p:ext uri="{BB962C8B-B14F-4D97-AF65-F5344CB8AC3E}">
        <p14:creationId xmlns:p14="http://schemas.microsoft.com/office/powerpoint/2010/main" val="2534568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611560" y="1772816"/>
            <a:ext cx="7924800" cy="4114800"/>
          </a:xfrm>
        </p:spPr>
        <p:txBody>
          <a:bodyPr>
            <a:noAutofit/>
          </a:bodyPr>
          <a:lstStyle/>
          <a:p>
            <a:pPr rtl="0"/>
            <a:r>
              <a:rPr lang="ar-EG" sz="2800" b="1" dirty="0"/>
              <a:t>منحته فرنسا وسام «اللجيون </a:t>
            </a:r>
            <a:r>
              <a:rPr lang="ar-EG" sz="2800" b="1" dirty="0" err="1"/>
              <a:t>دونير</a:t>
            </a:r>
            <a:r>
              <a:rPr lang="ar-EG" sz="2800" b="1" dirty="0"/>
              <a:t>» عام 1951، وفي عام 1960 كان أول فنان تشكيلي يحصل على جائزة الدولة التقديرية للفنون وتسلمها من الرئيس المصري الراحل جمال عبد الناصر</a:t>
            </a:r>
            <a:r>
              <a:rPr lang="en-US" sz="2800" b="1" dirty="0"/>
              <a:t>.</a:t>
            </a:r>
          </a:p>
          <a:p>
            <a:pPr rtl="0"/>
            <a:r>
              <a:rPr lang="ar-EG" sz="2800" b="1" dirty="0"/>
              <a:t> </a:t>
            </a:r>
            <a:endParaRPr lang="en-US" sz="2800" b="1" dirty="0"/>
          </a:p>
          <a:p>
            <a:r>
              <a:rPr lang="ar-EG" sz="2800" b="1" dirty="0"/>
              <a:t>أقيم معرض لأعماله في نيويورك عام 1937 وعرضت رسومه في </a:t>
            </a:r>
            <a:r>
              <a:rPr lang="ar-EG" sz="2800" b="1" dirty="0" err="1"/>
              <a:t>بينالي</a:t>
            </a:r>
            <a:r>
              <a:rPr lang="ar-EG" sz="2800" b="1" dirty="0"/>
              <a:t> فينيسيا عامي 1938 و1948 ثم عامي 1950 و1952. وفي عام 1951 أقامت جمعية محبي الفنون الجميلة أول معرض شامل لأعماله بسراي الجزيرة ضم 145 لوحة</a:t>
            </a:r>
            <a:endParaRPr lang="ar-EG" sz="2800" b="1" dirty="0"/>
          </a:p>
        </p:txBody>
      </p:sp>
    </p:spTree>
    <p:extLst>
      <p:ext uri="{BB962C8B-B14F-4D97-AF65-F5344CB8AC3E}">
        <p14:creationId xmlns:p14="http://schemas.microsoft.com/office/powerpoint/2010/main" val="3729983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683568" y="188640"/>
            <a:ext cx="7924800" cy="4114800"/>
          </a:xfrm>
        </p:spPr>
        <p:txBody>
          <a:bodyPr>
            <a:noAutofit/>
          </a:bodyPr>
          <a:lstStyle/>
          <a:p>
            <a:r>
              <a:rPr lang="ar-SA" sz="2400" b="1" dirty="0"/>
              <a:t> </a:t>
            </a:r>
            <a:r>
              <a:rPr lang="ar-EG" sz="2400" b="1" u="sng" dirty="0" smtClean="0"/>
              <a:t>المعارض </a:t>
            </a:r>
            <a:r>
              <a:rPr lang="ar-EG" sz="2400" b="1" u="sng" dirty="0"/>
              <a:t>الخاصة</a:t>
            </a:r>
            <a:endParaRPr lang="en-US" sz="2400" dirty="0"/>
          </a:p>
          <a:p>
            <a:pPr rtl="0"/>
            <a:r>
              <a:rPr lang="ar-EG" sz="2400" b="1" dirty="0"/>
              <a:t> </a:t>
            </a:r>
            <a:endParaRPr lang="en-US" sz="2400" dirty="0"/>
          </a:p>
          <a:p>
            <a:pPr rtl="0"/>
            <a:r>
              <a:rPr lang="en-US" sz="2400" b="1" dirty="0"/>
              <a:t>- </a:t>
            </a:r>
            <a:r>
              <a:rPr lang="ar-EG" sz="2400" b="1" dirty="0"/>
              <a:t>أقام معرضين لأعماله </a:t>
            </a:r>
            <a:r>
              <a:rPr lang="ar-EG" sz="2400" b="1" dirty="0" err="1"/>
              <a:t>فى</a:t>
            </a:r>
            <a:r>
              <a:rPr lang="ar-EG" sz="2400" b="1" dirty="0"/>
              <a:t> نيويورك - أمريكا 1937</a:t>
            </a:r>
            <a:endParaRPr lang="en-US" sz="2400" dirty="0"/>
          </a:p>
          <a:p>
            <a:pPr rtl="0"/>
            <a:r>
              <a:rPr lang="en-US" sz="2400" b="1" dirty="0"/>
              <a:t>- </a:t>
            </a:r>
            <a:r>
              <a:rPr lang="ar-EG" sz="2400" b="1" dirty="0"/>
              <a:t>أقام معرضاً شاملاً </a:t>
            </a:r>
            <a:r>
              <a:rPr lang="ar-EG" sz="2400" b="1" dirty="0" err="1"/>
              <a:t>بأتيلييه</a:t>
            </a:r>
            <a:r>
              <a:rPr lang="ar-EG" sz="2400" b="1" dirty="0"/>
              <a:t> الإسكندرية 1943</a:t>
            </a:r>
            <a:endParaRPr lang="en-US" sz="2400" dirty="0"/>
          </a:p>
          <a:p>
            <a:pPr rtl="0"/>
            <a:r>
              <a:rPr lang="en-US" sz="2400" b="1" dirty="0"/>
              <a:t>- </a:t>
            </a:r>
            <a:r>
              <a:rPr lang="ar-EG" sz="2400" b="1" dirty="0"/>
              <a:t>أقام معرضاً شاملاً بجمعية الصداقة المصرية الفرنسية 1945- الإسكندرية </a:t>
            </a:r>
            <a:endParaRPr lang="en-US" sz="2400" dirty="0"/>
          </a:p>
          <a:p>
            <a:pPr rtl="0"/>
            <a:r>
              <a:rPr lang="en-US" sz="2400" b="1" dirty="0"/>
              <a:t>- </a:t>
            </a:r>
            <a:r>
              <a:rPr lang="ar-EG" sz="2400" b="1" dirty="0"/>
              <a:t>أقام معرضاً شاملاً بالقاعة المستديرة بأرض المعارض 1951- القاهرة </a:t>
            </a:r>
            <a:endParaRPr lang="en-US" sz="2400" dirty="0"/>
          </a:p>
          <a:p>
            <a:pPr rtl="0"/>
            <a:r>
              <a:rPr lang="en-US" sz="2400" b="1" dirty="0"/>
              <a:t>- </a:t>
            </a:r>
            <a:r>
              <a:rPr lang="ar-EG" sz="2400" b="1" dirty="0"/>
              <a:t>أقام معرضاً شاملاً بمتحف الفنون الجميلة بالإسكندرية ضم 120 لوحة 1960</a:t>
            </a:r>
            <a:endParaRPr lang="en-US" sz="2400" dirty="0"/>
          </a:p>
          <a:p>
            <a:pPr rtl="0"/>
            <a:r>
              <a:rPr lang="en-US" sz="2400" b="1" dirty="0"/>
              <a:t>- </a:t>
            </a:r>
            <a:r>
              <a:rPr lang="ar-EG" sz="2400" b="1" dirty="0"/>
              <a:t>أقيم معرض شامل للوحاته بمتحف الفنون الجميلة بالإسكندرية عقب وفاته ضم 137 لوحة عام 1964 </a:t>
            </a:r>
            <a:endParaRPr lang="en-US" sz="2400" dirty="0"/>
          </a:p>
          <a:p>
            <a:pPr rtl="0"/>
            <a:r>
              <a:rPr lang="en-US" sz="2400" b="1" dirty="0"/>
              <a:t>- </a:t>
            </a:r>
            <a:r>
              <a:rPr lang="ar-EG" sz="2400" b="1" dirty="0"/>
              <a:t>أقيم معرض ضم المجموعة الخاصة بمتحفه وبمتحف الفن الحديث بالهناجر 1991 - القاهرة</a:t>
            </a:r>
            <a:endParaRPr lang="en-US" sz="2400" dirty="0"/>
          </a:p>
          <a:p>
            <a:pPr rtl="0"/>
            <a:r>
              <a:rPr lang="en-US" sz="2400" b="1" dirty="0"/>
              <a:t>- </a:t>
            </a:r>
            <a:r>
              <a:rPr lang="ar-EG" sz="2400" b="1" dirty="0"/>
              <a:t>معرض بقاعات محمود سعيد للمتاحف بالإسكندرية 2005 </a:t>
            </a:r>
            <a:endParaRPr lang="en-US" sz="2400" dirty="0"/>
          </a:p>
          <a:p>
            <a:endParaRPr lang="ar-EG" sz="2400" dirty="0"/>
          </a:p>
        </p:txBody>
      </p:sp>
    </p:spTree>
    <p:extLst>
      <p:ext uri="{BB962C8B-B14F-4D97-AF65-F5344CB8AC3E}">
        <p14:creationId xmlns:p14="http://schemas.microsoft.com/office/powerpoint/2010/main" val="634042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3"/>
          </p:nvPr>
        </p:nvSpPr>
        <p:spPr>
          <a:xfrm>
            <a:off x="755576" y="332656"/>
            <a:ext cx="7924800" cy="4114800"/>
          </a:xfrm>
        </p:spPr>
        <p:txBody>
          <a:bodyPr>
            <a:noAutofit/>
          </a:bodyPr>
          <a:lstStyle/>
          <a:p>
            <a:pPr rtl="0"/>
            <a:r>
              <a:rPr lang="ar-EG" sz="2000" b="1" u="sng" dirty="0"/>
              <a:t>المعارض الجماعية المحلية</a:t>
            </a:r>
            <a:endParaRPr lang="en-US" sz="2000" b="1" dirty="0"/>
          </a:p>
          <a:p>
            <a:pPr rtl="0"/>
            <a:r>
              <a:rPr lang="ar-EG" sz="2000" b="1" dirty="0"/>
              <a:t> </a:t>
            </a:r>
            <a:endParaRPr lang="en-US" sz="2000" b="1" dirty="0"/>
          </a:p>
          <a:p>
            <a:pPr rtl="0"/>
            <a:r>
              <a:rPr lang="en-US" sz="2000" b="1" dirty="0"/>
              <a:t>- </a:t>
            </a:r>
            <a:r>
              <a:rPr lang="ar-EG" sz="2000" b="1" dirty="0"/>
              <a:t>شارك </a:t>
            </a:r>
            <a:r>
              <a:rPr lang="ar-EG" sz="2000" b="1" dirty="0" err="1"/>
              <a:t>فى</a:t>
            </a:r>
            <a:r>
              <a:rPr lang="ar-EG" sz="2000" b="1" dirty="0"/>
              <a:t> المعارض السنوية </a:t>
            </a:r>
            <a:r>
              <a:rPr lang="ar-EG" sz="2000" b="1" dirty="0" err="1"/>
              <a:t>لأتيليه</a:t>
            </a:r>
            <a:r>
              <a:rPr lang="ar-EG" sz="2000" b="1" dirty="0"/>
              <a:t> الإسكندرية ومحبى الفنون الجميلة بالقاهرة لمدة 15عام</a:t>
            </a:r>
            <a:endParaRPr lang="en-US" sz="2000" b="1" dirty="0"/>
          </a:p>
          <a:p>
            <a:pPr rtl="0"/>
            <a:r>
              <a:rPr lang="en-US" sz="2000" b="1" dirty="0"/>
              <a:t>- </a:t>
            </a:r>
            <a:r>
              <a:rPr lang="ar-EG" sz="2000" b="1" dirty="0"/>
              <a:t>معرض الربيع بالقاهرة 1953</a:t>
            </a:r>
            <a:endParaRPr lang="en-US" sz="2000" b="1" dirty="0"/>
          </a:p>
          <a:p>
            <a:pPr rtl="0"/>
            <a:r>
              <a:rPr lang="en-US" sz="2000" b="1" dirty="0"/>
              <a:t>- </a:t>
            </a:r>
            <a:r>
              <a:rPr lang="ar-EG" sz="2000" b="1" dirty="0"/>
              <a:t>الصالون الاول لفن الرسم ( أسود ـ أبيض ) بمركز الجزيرة للفنون مايو 2004 ( المكرمون</a:t>
            </a:r>
            <a:r>
              <a:rPr lang="en-US" sz="2000" b="1" dirty="0"/>
              <a:t> ) </a:t>
            </a:r>
          </a:p>
          <a:p>
            <a:pPr rtl="0"/>
            <a:r>
              <a:rPr lang="en-US" sz="2000" b="1" dirty="0"/>
              <a:t>- </a:t>
            </a:r>
            <a:r>
              <a:rPr lang="ar-EG" sz="2000" b="1" dirty="0"/>
              <a:t>صالون </a:t>
            </a:r>
            <a:r>
              <a:rPr lang="ar-EG" sz="2000" b="1" dirty="0" err="1"/>
              <a:t>آتيليه</a:t>
            </a:r>
            <a:r>
              <a:rPr lang="ar-EG" sz="2000" b="1" dirty="0"/>
              <a:t> القاهرة الأول </a:t>
            </a:r>
            <a:r>
              <a:rPr lang="ar-EG" sz="2000" b="1" dirty="0" err="1"/>
              <a:t>للبورتريه</a:t>
            </a:r>
            <a:r>
              <a:rPr lang="ar-EG" sz="2000" b="1" dirty="0"/>
              <a:t> </a:t>
            </a:r>
            <a:r>
              <a:rPr lang="ar-EG" sz="2000" b="1" dirty="0" err="1"/>
              <a:t>بآتيليه</a:t>
            </a:r>
            <a:r>
              <a:rPr lang="ar-EG" sz="2000" b="1" dirty="0"/>
              <a:t> القاهرة سبتمبر 2005 </a:t>
            </a:r>
            <a:endParaRPr lang="en-US" sz="2000" b="1" dirty="0"/>
          </a:p>
          <a:p>
            <a:pPr rtl="0"/>
            <a:r>
              <a:rPr lang="en-US" sz="2000" b="1" dirty="0"/>
              <a:t>- </a:t>
            </a:r>
            <a:r>
              <a:rPr lang="ar-EG" sz="2000" b="1" dirty="0"/>
              <a:t>معرض رواد الفن </a:t>
            </a:r>
            <a:r>
              <a:rPr lang="ar-EG" sz="2000" b="1" dirty="0" err="1"/>
              <a:t>السكندرى</a:t>
            </a:r>
            <a:r>
              <a:rPr lang="ar-EG" sz="2000" b="1" dirty="0"/>
              <a:t> بقاعة </a:t>
            </a:r>
            <a:r>
              <a:rPr lang="ar-EG" sz="2000" b="1" dirty="0" err="1"/>
              <a:t>شاديكور</a:t>
            </a:r>
            <a:r>
              <a:rPr lang="ar-EG" sz="2000" b="1" dirty="0"/>
              <a:t> بمصر الجديدة 2007 </a:t>
            </a:r>
            <a:endParaRPr lang="en-US" sz="2000" b="1" dirty="0"/>
          </a:p>
          <a:p>
            <a:pPr rtl="0"/>
            <a:r>
              <a:rPr lang="en-US" sz="2000" b="1" dirty="0"/>
              <a:t>- </a:t>
            </a:r>
            <a:r>
              <a:rPr lang="ar-EG" sz="2000" b="1" dirty="0"/>
              <a:t>صالون </a:t>
            </a:r>
            <a:r>
              <a:rPr lang="ar-EG" sz="2000" b="1" dirty="0" err="1"/>
              <a:t>جاليرى</a:t>
            </a:r>
            <a:r>
              <a:rPr lang="ar-EG" sz="2000" b="1" dirty="0"/>
              <a:t> الدورة الأولى بقاعة إبداع للفنون مايو 2007 </a:t>
            </a:r>
            <a:endParaRPr lang="en-US" sz="2000" b="1" dirty="0"/>
          </a:p>
          <a:p>
            <a:pPr rtl="0"/>
            <a:r>
              <a:rPr lang="en-US" sz="2000" b="1" dirty="0"/>
              <a:t>- </a:t>
            </a:r>
            <a:r>
              <a:rPr lang="ar-EG" sz="2000" b="1" dirty="0"/>
              <a:t>معرض </a:t>
            </a:r>
            <a:r>
              <a:rPr lang="ar-EG" sz="2000" b="1" dirty="0" err="1"/>
              <a:t>البورتريه</a:t>
            </a:r>
            <a:r>
              <a:rPr lang="ar-EG" sz="2000" b="1" dirty="0"/>
              <a:t> </a:t>
            </a:r>
            <a:r>
              <a:rPr lang="ar-EG" sz="2000" b="1" dirty="0" err="1"/>
              <a:t>الشخصى</a:t>
            </a:r>
            <a:r>
              <a:rPr lang="ar-EG" sz="2000" b="1" dirty="0"/>
              <a:t> بقاعة المعارض بمركز كرمة ابن </a:t>
            </a:r>
            <a:r>
              <a:rPr lang="ar-EG" sz="2000" b="1" dirty="0" err="1"/>
              <a:t>هانىء</a:t>
            </a:r>
            <a:r>
              <a:rPr lang="ar-EG" sz="2000" b="1" dirty="0"/>
              <a:t> </a:t>
            </a:r>
            <a:r>
              <a:rPr lang="ar-EG" sz="2000" b="1" dirty="0" err="1"/>
              <a:t>الثقافى</a:t>
            </a:r>
            <a:r>
              <a:rPr lang="ar-EG" sz="2000" b="1" dirty="0"/>
              <a:t> بمتحف أحمد </a:t>
            </a:r>
            <a:r>
              <a:rPr lang="ar-EG" sz="2000" b="1" dirty="0" err="1"/>
              <a:t>شوقى</a:t>
            </a:r>
            <a:r>
              <a:rPr lang="ar-EG" sz="2000" b="1" dirty="0"/>
              <a:t> يناير 2009 </a:t>
            </a:r>
            <a:endParaRPr lang="en-US" sz="2000" b="1" dirty="0"/>
          </a:p>
          <a:p>
            <a:pPr rtl="0"/>
            <a:r>
              <a:rPr lang="en-US" sz="2000" b="1" dirty="0"/>
              <a:t>- </a:t>
            </a:r>
            <a:r>
              <a:rPr lang="ar-EG" sz="2000" b="1" dirty="0"/>
              <a:t>معرض مفاتيح الإبداع </a:t>
            </a:r>
            <a:r>
              <a:rPr lang="ar-EG" sz="2000" b="1" dirty="0" err="1"/>
              <a:t>فى</a:t>
            </a:r>
            <a:r>
              <a:rPr lang="ar-EG" sz="2000" b="1" dirty="0"/>
              <a:t> البهو </a:t>
            </a:r>
            <a:r>
              <a:rPr lang="ar-EG" sz="2000" b="1" dirty="0" err="1"/>
              <a:t>الرئيسى</a:t>
            </a:r>
            <a:r>
              <a:rPr lang="ar-EG" sz="2000" b="1" dirty="0"/>
              <a:t> لقصر الأمير عمرو إبراهيم (متحف الخزف </a:t>
            </a:r>
            <a:r>
              <a:rPr lang="ar-EG" sz="2000" b="1" dirty="0" err="1"/>
              <a:t>الإسلامى</a:t>
            </a:r>
            <a:r>
              <a:rPr lang="ar-EG" sz="2000" b="1" dirty="0"/>
              <a:t>) يناير 2010 </a:t>
            </a:r>
            <a:endParaRPr lang="en-US" sz="2000" b="1" dirty="0"/>
          </a:p>
          <a:p>
            <a:pPr rtl="0"/>
            <a:r>
              <a:rPr lang="en-US" sz="2000" b="1" dirty="0"/>
              <a:t>- </a:t>
            </a:r>
            <a:r>
              <a:rPr lang="ar-EG" sz="2000" b="1" dirty="0"/>
              <a:t>صالون القاهرة ( 56 ) للفنون التشكيلية بقصر الفنون مارس 2013 </a:t>
            </a:r>
            <a:endParaRPr lang="en-US" sz="2000" b="1" dirty="0"/>
          </a:p>
          <a:p>
            <a:endParaRPr lang="ar-EG" sz="2000" b="1" dirty="0"/>
          </a:p>
        </p:txBody>
      </p:sp>
    </p:spTree>
    <p:extLst>
      <p:ext uri="{BB962C8B-B14F-4D97-AF65-F5344CB8AC3E}">
        <p14:creationId xmlns:p14="http://schemas.microsoft.com/office/powerpoint/2010/main" val="1636983227"/>
      </p:ext>
    </p:extLst>
  </p:cSld>
  <p:clrMapOvr>
    <a:masterClrMapping/>
  </p:clrMapOvr>
</p:sld>
</file>

<file path=ppt/theme/theme1.xml><?xml version="1.0" encoding="utf-8"?>
<a:theme xmlns:a="http://schemas.openxmlformats.org/drawingml/2006/main" name="أفق">
  <a:themeElements>
    <a:clrScheme name="أف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أفق">
      <a:maj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Narrow"/>
        <a:ea typeface=""/>
        <a:cs typeface=""/>
        <a:font script="Jpan" typeface="HGｺﾞｼｯｸM"/>
        <a:font script="Hang" typeface="HY얕은샘물M"/>
        <a:font script="Hans" typeface="方正姚体"/>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أفق">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96000"/>
                <a:shade val="100000"/>
                <a:alpha val="100000"/>
                <a:satMod val="140000"/>
              </a:schemeClr>
            </a:gs>
            <a:gs pos="31000">
              <a:schemeClr val="phClr">
                <a:tint val="100000"/>
                <a:shade val="90000"/>
                <a:alpha val="100000"/>
              </a:schemeClr>
            </a:gs>
            <a:gs pos="100000">
              <a:schemeClr val="phClr">
                <a:tint val="100000"/>
                <a:shade val="80000"/>
                <a:alpha val="100000"/>
              </a:schemeClr>
            </a:gs>
          </a:gsLst>
          <a:lin ang="5400000" scaled="0"/>
        </a:gradFill>
        <a:gradFill rotWithShape="1">
          <a:gsLst>
            <a:gs pos="0">
              <a:schemeClr val="phClr">
                <a:tint val="96000"/>
                <a:shade val="100000"/>
                <a:alpha val="100000"/>
                <a:satMod val="180000"/>
              </a:schemeClr>
            </a:gs>
            <a:gs pos="41000">
              <a:schemeClr val="phClr">
                <a:tint val="100000"/>
                <a:shade val="100000"/>
                <a:alpha val="100000"/>
                <a:satMod val="150000"/>
              </a:schemeClr>
            </a:gs>
            <a:gs pos="100000">
              <a:schemeClr val="phClr">
                <a:tint val="100000"/>
                <a:shade val="65000"/>
                <a:alpha val="100000"/>
              </a:schemeClr>
            </a:gs>
          </a:gsLst>
          <a:path path="circle">
            <a:fillToRect l="50000" t="8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Horizon</Template>
  <TotalTime>17</TotalTime>
  <Words>682</Words>
  <Application>Microsoft Office PowerPoint</Application>
  <PresentationFormat>عرض على الشاشة (3:4)‏</PresentationFormat>
  <Paragraphs>82</Paragraphs>
  <Slides>13</Slides>
  <Notes>0</Notes>
  <HiddenSlides>0</HiddenSlides>
  <MMClips>0</MMClips>
  <ScaleCrop>false</ScaleCrop>
  <HeadingPairs>
    <vt:vector size="4" baseType="variant">
      <vt:variant>
        <vt:lpstr>نسق</vt:lpstr>
      </vt:variant>
      <vt:variant>
        <vt:i4>1</vt:i4>
      </vt:variant>
      <vt:variant>
        <vt:lpstr>عناوين الشرائح</vt:lpstr>
      </vt:variant>
      <vt:variant>
        <vt:i4>13</vt:i4>
      </vt:variant>
    </vt:vector>
  </HeadingPairs>
  <TitlesOfParts>
    <vt:vector size="14" baseType="lpstr">
      <vt:lpstr>أفق</vt:lpstr>
      <vt:lpstr>بحث خاص عن الفنان التشكيلي    محمود سعــــيد </vt:lpstr>
      <vt:lpstr>عرض تقديمي في PowerPoint</vt:lpstr>
      <vt:lpstr>ولد محمود سعيد في 8 ابريل 1897 بمدينه الإسكندرية حيث ،    يعد محمود سعيد من أوائل مؤسسي المدرسة المصرية الحديثة في الفنون التشكيلية ، تميزت خطوات تطوره الفن بالتماسك والصلابة والأصالة ، وجاءت أعماله ولوحاته معبره عن مراحل نضجه الشخصي كمثقف وفنان ومبدع ، تفاعل مع  مراحل نضج الوعي المصري وامتزج بخصوصية الشخصية المصرية العربية .     في عام 1919 حصل علي ليسانس الحقوق من أكاديمية باريس ثم التحق بأحدي الورش التدريبية هناك ثم أكاديمية جوليان وانشغل بتأمل ومشاهده الثروات الفنية في متاحف باريس ومعارضها وبالقراءة حول تاريخ الفن في كل من ايطاليا وفرنسا وبريطانيا   أصبح محمود سعيد نموذجاً لتوظيف الأساليب والتكنيك الغربيين عن الذات الفردية والقومية وتتجلي هذه الحقيقة في إعماله المتتالية التي أنتجها منذ منتصف العشرينيات وحتى أواخر الثلاثينيات ، وهي السنوات التي رسم فيها لوحاته الهائلة </vt:lpstr>
      <vt:lpstr>المدينة – بنات بحري – بائع العرقسوس ، جوله علي الحمار ، بنت البلد ، ذات الرداء الأزرق ، ذات الجدائل الذهبية ، حامله الجرة.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بيانات أخرى   - محمود سعيد من أكثر الفنانين المصريين الذين كتبت عنهم دراسات عن حياته وأعماله   المؤثرات التى انعكست على الفنان فكرياً و فنياً   - عشقه لمدينة الإسكندرية انعكس على أعماله - كذلك حبه لمنطقة مرسى مطروح برمالها الناصعة البياض تعكس من الضوء ما يكسب لوحاته إشراقة مبهجة - كذلك تجوله فى كثير من أنحاء البلاد مثل المنصورة وأسوان وغيرها - كذلك زيارته للبنان عكسها فى لوحاته فالبحر فى كل مكان فى لوحاته بمصر واليونان ولبنان  - كذلك تردده على باريس عاصمة الفنون - عشقه لأعمال عباقرة الفن عبر العصور - كذلك انعكست ثقافة محمود سعيد على إبداعه فنضجت أعماله بأبعاد نفسية وفلسفية - تأثر بحياة الفنان الهولندى فان جوخ وفنه  - عشق الحياة المصرية الأصيلة فسجل الطبيعة من حوله والطبيعة البشرية بصفة خاصة فسجل العادات والتقاليد</vt:lpstr>
    </vt:vector>
  </TitlesOfParts>
  <Company>Ahmed-Under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بحث خاص عن الفنان التشكيلي    محمود سعــــيد </dc:title>
  <dc:creator>مجدى</dc:creator>
  <cp:lastModifiedBy>مجدى</cp:lastModifiedBy>
  <cp:revision>6</cp:revision>
  <dcterms:created xsi:type="dcterms:W3CDTF">2014-05-14T15:45:11Z</dcterms:created>
  <dcterms:modified xsi:type="dcterms:W3CDTF">2014-05-14T16:02:48Z</dcterms:modified>
</cp:coreProperties>
</file>